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79" r:id="rId2"/>
    <p:sldId id="278" r:id="rId3"/>
    <p:sldId id="280" r:id="rId4"/>
    <p:sldId id="282" r:id="rId5"/>
    <p:sldId id="283" r:id="rId6"/>
    <p:sldId id="284" r:id="rId7"/>
    <p:sldId id="285" r:id="rId8"/>
    <p:sldId id="286" r:id="rId9"/>
    <p:sldId id="287" r:id="rId10"/>
    <p:sldId id="288" r:id="rId11"/>
    <p:sldId id="296" r:id="rId12"/>
    <p:sldId id="289" r:id="rId13"/>
    <p:sldId id="290" r:id="rId14"/>
    <p:sldId id="291" r:id="rId15"/>
    <p:sldId id="292" r:id="rId16"/>
    <p:sldId id="293" r:id="rId17"/>
    <p:sldId id="294" r:id="rId18"/>
    <p:sldId id="297" r:id="rId19"/>
    <p:sldId id="298" r:id="rId20"/>
    <p:sldId id="316" r:id="rId21"/>
    <p:sldId id="317" r:id="rId22"/>
    <p:sldId id="318" r:id="rId23"/>
    <p:sldId id="319" r:id="rId24"/>
    <p:sldId id="281" r:id="rId25"/>
    <p:sldId id="299" r:id="rId26"/>
    <p:sldId id="257" r:id="rId27"/>
    <p:sldId id="312" r:id="rId28"/>
    <p:sldId id="313" r:id="rId29"/>
    <p:sldId id="301" r:id="rId30"/>
    <p:sldId id="302" r:id="rId31"/>
    <p:sldId id="303" r:id="rId32"/>
    <p:sldId id="305" r:id="rId33"/>
    <p:sldId id="258" r:id="rId34"/>
    <p:sldId id="306" r:id="rId35"/>
    <p:sldId id="307" r:id="rId36"/>
    <p:sldId id="310" r:id="rId37"/>
    <p:sldId id="314" r:id="rId38"/>
    <p:sldId id="259" r:id="rId39"/>
    <p:sldId id="260" r:id="rId40"/>
    <p:sldId id="263" r:id="rId41"/>
    <p:sldId id="261" r:id="rId42"/>
    <p:sldId id="262" r:id="rId43"/>
    <p:sldId id="264" r:id="rId44"/>
    <p:sldId id="265" r:id="rId45"/>
    <p:sldId id="266" r:id="rId46"/>
    <p:sldId id="269" r:id="rId47"/>
    <p:sldId id="270" r:id="rId48"/>
    <p:sldId id="271" r:id="rId49"/>
    <p:sldId id="272" r:id="rId50"/>
    <p:sldId id="273" r:id="rId51"/>
    <p:sldId id="274" r:id="rId52"/>
    <p:sldId id="275" r:id="rId53"/>
    <p:sldId id="276" r:id="rId54"/>
    <p:sldId id="268" r:id="rId55"/>
    <p:sldId id="267" r:id="rId56"/>
    <p:sldId id="304" r:id="rId57"/>
    <p:sldId id="27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3849" autoAdjust="0"/>
  </p:normalViewPr>
  <p:slideViewPr>
    <p:cSldViewPr snapToGrid="0">
      <p:cViewPr varScale="1">
        <p:scale>
          <a:sx n="74" d="100"/>
          <a:sy n="74" d="100"/>
        </p:scale>
        <p:origin x="57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06E90-9870-435E-A6D9-5AAAC68ABBC7}" type="datetimeFigureOut">
              <a:rPr lang="en-US" smtClean="0"/>
              <a:t>6/19/2022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74273-87C8-482D-9524-2F43646F1838}" type="slidenum">
              <a:rPr lang="en-US" smtClean="0"/>
              <a:t>‹#›</a:t>
            </a:fld>
            <a:endParaRPr lang="en-US"/>
          </a:p>
        </p:txBody>
      </p:sp>
    </p:spTree>
    <p:extLst>
      <p:ext uri="{BB962C8B-B14F-4D97-AF65-F5344CB8AC3E}">
        <p14:creationId xmlns:p14="http://schemas.microsoft.com/office/powerpoint/2010/main" val="4030824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74273-87C8-482D-9524-2F43646F1838}" type="slidenum">
              <a:rPr lang="en-US" smtClean="0"/>
              <a:t>1</a:t>
            </a:fld>
            <a:endParaRPr lang="en-US"/>
          </a:p>
        </p:txBody>
      </p:sp>
    </p:spTree>
    <p:extLst>
      <p:ext uri="{BB962C8B-B14F-4D97-AF65-F5344CB8AC3E}">
        <p14:creationId xmlns:p14="http://schemas.microsoft.com/office/powerpoint/2010/main" val="683767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Object Oriented</a:t>
            </a:r>
            <a:r>
              <a:rPr lang="en-US" sz="1200" b="0" i="0" kern="1200" dirty="0" smtClean="0">
                <a:solidFill>
                  <a:schemeClr val="tx1"/>
                </a:solidFill>
                <a:effectLst/>
                <a:latin typeface="+mn-lt"/>
                <a:ea typeface="+mn-ea"/>
                <a:cs typeface="+mn-cs"/>
              </a:rPr>
              <a:t> − In Java, everything is an Object. Java can be easily extended since it is based on the Object model.</a:t>
            </a:r>
          </a:p>
          <a:p>
            <a:r>
              <a:rPr lang="en-US" sz="1200" b="1" i="0" kern="1200" dirty="0" smtClean="0">
                <a:solidFill>
                  <a:schemeClr val="tx1"/>
                </a:solidFill>
                <a:effectLst/>
                <a:latin typeface="+mn-lt"/>
                <a:ea typeface="+mn-ea"/>
                <a:cs typeface="+mn-cs"/>
              </a:rPr>
              <a:t>Platform Independent</a:t>
            </a:r>
            <a:r>
              <a:rPr lang="en-US" sz="1200" b="0" i="0" kern="1200" dirty="0" smtClean="0">
                <a:solidFill>
                  <a:schemeClr val="tx1"/>
                </a:solidFill>
                <a:effectLst/>
                <a:latin typeface="+mn-lt"/>
                <a:ea typeface="+mn-ea"/>
                <a:cs typeface="+mn-cs"/>
              </a:rPr>
              <a:t> − Unlike many other programming languages including C and C++, when Java is compiled, it is not compiled into platform specific machine, rather into platform independent byte code. This byte code is distributed over the web and interpreted by the Virtual Machine (JVM) on whichever platform it is being run on.</a:t>
            </a:r>
          </a:p>
          <a:p>
            <a:r>
              <a:rPr lang="en-US" sz="1200" b="1" i="0" kern="1200" dirty="0" smtClean="0">
                <a:solidFill>
                  <a:schemeClr val="tx1"/>
                </a:solidFill>
                <a:effectLst/>
                <a:latin typeface="+mn-lt"/>
                <a:ea typeface="+mn-ea"/>
                <a:cs typeface="+mn-cs"/>
              </a:rPr>
              <a:t>Simple</a:t>
            </a:r>
            <a:r>
              <a:rPr lang="en-US" sz="1200" b="0" i="0" kern="1200" dirty="0" smtClean="0">
                <a:solidFill>
                  <a:schemeClr val="tx1"/>
                </a:solidFill>
                <a:effectLst/>
                <a:latin typeface="+mn-lt"/>
                <a:ea typeface="+mn-ea"/>
                <a:cs typeface="+mn-cs"/>
              </a:rPr>
              <a:t> − Java is designed to be easy to learn. If you understand the basic concept of OOP Java, it would be easy to master.</a:t>
            </a:r>
          </a:p>
          <a:p>
            <a:r>
              <a:rPr lang="en-US" sz="1200" b="1" i="0" kern="1200" dirty="0" smtClean="0">
                <a:solidFill>
                  <a:schemeClr val="tx1"/>
                </a:solidFill>
                <a:effectLst/>
                <a:latin typeface="+mn-lt"/>
                <a:ea typeface="+mn-ea"/>
                <a:cs typeface="+mn-cs"/>
              </a:rPr>
              <a:t>Secure</a:t>
            </a:r>
            <a:r>
              <a:rPr lang="en-US" sz="1200" b="0" i="0" kern="1200" dirty="0" smtClean="0">
                <a:solidFill>
                  <a:schemeClr val="tx1"/>
                </a:solidFill>
                <a:effectLst/>
                <a:latin typeface="+mn-lt"/>
                <a:ea typeface="+mn-ea"/>
                <a:cs typeface="+mn-cs"/>
              </a:rPr>
              <a:t> − With Java's secure feature it enables to develop virus-free, tamper-free systems. Authentication techniques are based on public-key encryption.</a:t>
            </a:r>
          </a:p>
          <a:p>
            <a:r>
              <a:rPr lang="en-US" sz="1200" b="1" i="0" kern="1200" dirty="0" smtClean="0">
                <a:solidFill>
                  <a:schemeClr val="tx1"/>
                </a:solidFill>
                <a:effectLst/>
                <a:latin typeface="+mn-lt"/>
                <a:ea typeface="+mn-ea"/>
                <a:cs typeface="+mn-cs"/>
              </a:rPr>
              <a:t>Architecture-neutral</a:t>
            </a:r>
            <a:r>
              <a:rPr lang="en-US" sz="1200" b="0" i="0" kern="1200" dirty="0" smtClean="0">
                <a:solidFill>
                  <a:schemeClr val="tx1"/>
                </a:solidFill>
                <a:effectLst/>
                <a:latin typeface="+mn-lt"/>
                <a:ea typeface="+mn-ea"/>
                <a:cs typeface="+mn-cs"/>
              </a:rPr>
              <a:t> − Java compiler generates an architecture-neutral object file format, which makes the compiled code executable on many processors, with the presence of Java runtime system.</a:t>
            </a:r>
          </a:p>
          <a:p>
            <a:r>
              <a:rPr lang="en-US" sz="1200" b="1" i="0" kern="1200" dirty="0" smtClean="0">
                <a:solidFill>
                  <a:schemeClr val="tx1"/>
                </a:solidFill>
                <a:effectLst/>
                <a:latin typeface="+mn-lt"/>
                <a:ea typeface="+mn-ea"/>
                <a:cs typeface="+mn-cs"/>
              </a:rPr>
              <a:t>Portable</a:t>
            </a:r>
            <a:r>
              <a:rPr lang="en-US" sz="1200" b="0" i="0" kern="1200" dirty="0" smtClean="0">
                <a:solidFill>
                  <a:schemeClr val="tx1"/>
                </a:solidFill>
                <a:effectLst/>
                <a:latin typeface="+mn-lt"/>
                <a:ea typeface="+mn-ea"/>
                <a:cs typeface="+mn-cs"/>
              </a:rPr>
              <a:t> − Being architecture-neutral and having no implementation dependent aspects of the specification makes Java portable. Compiler in Java is written in ANSI C with a clean portability boundary, which is a POSIX subset.</a:t>
            </a:r>
          </a:p>
          <a:p>
            <a:r>
              <a:rPr lang="en-US" sz="1200" b="1" i="0" kern="1200" dirty="0" smtClean="0">
                <a:solidFill>
                  <a:schemeClr val="tx1"/>
                </a:solidFill>
                <a:effectLst/>
                <a:latin typeface="+mn-lt"/>
                <a:ea typeface="+mn-ea"/>
                <a:cs typeface="+mn-cs"/>
              </a:rPr>
              <a:t>Robust</a:t>
            </a:r>
            <a:r>
              <a:rPr lang="en-US" sz="1200" b="0" i="0" kern="1200" dirty="0" smtClean="0">
                <a:solidFill>
                  <a:schemeClr val="tx1"/>
                </a:solidFill>
                <a:effectLst/>
                <a:latin typeface="+mn-lt"/>
                <a:ea typeface="+mn-ea"/>
                <a:cs typeface="+mn-cs"/>
              </a:rPr>
              <a:t> − Java makes an effort to eliminate error prone situations by emphasizing mainly on compile time error checking and runtime checking.</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4074273-87C8-482D-9524-2F43646F1838}" type="slidenum">
              <a:rPr lang="en-US" smtClean="0"/>
              <a:t>29</a:t>
            </a:fld>
            <a:endParaRPr lang="en-US"/>
          </a:p>
        </p:txBody>
      </p:sp>
    </p:spTree>
    <p:extLst>
      <p:ext uri="{BB962C8B-B14F-4D97-AF65-F5344CB8AC3E}">
        <p14:creationId xmlns:p14="http://schemas.microsoft.com/office/powerpoint/2010/main" val="1958513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74273-87C8-482D-9524-2F43646F1838}" type="slidenum">
              <a:rPr lang="en-US" smtClean="0"/>
              <a:t>30</a:t>
            </a:fld>
            <a:endParaRPr lang="en-US"/>
          </a:p>
        </p:txBody>
      </p:sp>
    </p:spTree>
    <p:extLst>
      <p:ext uri="{BB962C8B-B14F-4D97-AF65-F5344CB8AC3E}">
        <p14:creationId xmlns:p14="http://schemas.microsoft.com/office/powerpoint/2010/main" val="4254067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1" dirty="0" smtClean="0"/>
              <a:t>Standalone Applications:</a:t>
            </a:r>
            <a:r>
              <a:rPr lang="en-US" dirty="0" smtClean="0"/>
              <a:t> Java standalone applications uses GUI components such as AWT, Swing, and JavaFX. These components contain buttons, list, menu, scroll panel, etc. It is also known as desktop alienations.</a:t>
            </a:r>
          </a:p>
          <a:p>
            <a:pPr algn="just"/>
            <a:r>
              <a:rPr lang="en-US" b="1" dirty="0" smtClean="0"/>
              <a:t>Enterprise Applications:</a:t>
            </a:r>
            <a:r>
              <a:rPr lang="en-US" dirty="0" smtClean="0"/>
              <a:t> An application which is distributed in nature is called enterprise applications.</a:t>
            </a:r>
          </a:p>
          <a:p>
            <a:pPr algn="just"/>
            <a:r>
              <a:rPr lang="en-US" b="1" dirty="0" smtClean="0"/>
              <a:t>Web Applications:</a:t>
            </a:r>
            <a:r>
              <a:rPr lang="en-US" dirty="0" smtClean="0"/>
              <a:t> An applications that run on the server is called web applications. We use JSP, Servlet, Spring, and Hibernate technologies for creating web applications.</a:t>
            </a:r>
          </a:p>
          <a:p>
            <a:pPr algn="just"/>
            <a:r>
              <a:rPr lang="en-US" b="1" dirty="0" smtClean="0"/>
              <a:t>Mobile Applications:</a:t>
            </a:r>
            <a:r>
              <a:rPr lang="en-US" dirty="0" smtClean="0"/>
              <a:t> Java ME is a cross-platform to develop mobile applications which run across smartphones. Java is a platform for App Development in Android.</a:t>
            </a:r>
          </a:p>
          <a:p>
            <a:endParaRPr lang="en-US" dirty="0"/>
          </a:p>
        </p:txBody>
      </p:sp>
      <p:sp>
        <p:nvSpPr>
          <p:cNvPr id="4" name="Slide Number Placeholder 3"/>
          <p:cNvSpPr>
            <a:spLocks noGrp="1"/>
          </p:cNvSpPr>
          <p:nvPr>
            <p:ph type="sldNum" sz="quarter" idx="10"/>
          </p:nvPr>
        </p:nvSpPr>
        <p:spPr/>
        <p:txBody>
          <a:bodyPr/>
          <a:lstStyle/>
          <a:p>
            <a:fld id="{44074273-87C8-482D-9524-2F43646F1838}" type="slidenum">
              <a:rPr lang="en-US" smtClean="0"/>
              <a:t>31</a:t>
            </a:fld>
            <a:endParaRPr lang="en-US"/>
          </a:p>
        </p:txBody>
      </p:sp>
    </p:spTree>
    <p:extLst>
      <p:ext uri="{BB962C8B-B14F-4D97-AF65-F5344CB8AC3E}">
        <p14:creationId xmlns:p14="http://schemas.microsoft.com/office/powerpoint/2010/main" val="1638697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8EC59AA-9C7A-4BB3-8EDC-D9CE27B0270F}"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B706B-0F91-405D-B1C6-E605423900DE}" type="slidenum">
              <a:rPr lang="en-US" smtClean="0"/>
              <a:t>‹#›</a:t>
            </a:fld>
            <a:endParaRPr lang="en-US"/>
          </a:p>
        </p:txBody>
      </p:sp>
    </p:spTree>
    <p:extLst>
      <p:ext uri="{BB962C8B-B14F-4D97-AF65-F5344CB8AC3E}">
        <p14:creationId xmlns:p14="http://schemas.microsoft.com/office/powerpoint/2010/main" val="1447086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EC59AA-9C7A-4BB3-8EDC-D9CE27B0270F}"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B706B-0F91-405D-B1C6-E605423900DE}" type="slidenum">
              <a:rPr lang="en-US" smtClean="0"/>
              <a:t>‹#›</a:t>
            </a:fld>
            <a:endParaRPr lang="en-US"/>
          </a:p>
        </p:txBody>
      </p:sp>
    </p:spTree>
    <p:extLst>
      <p:ext uri="{BB962C8B-B14F-4D97-AF65-F5344CB8AC3E}">
        <p14:creationId xmlns:p14="http://schemas.microsoft.com/office/powerpoint/2010/main" val="1377156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EC59AA-9C7A-4BB3-8EDC-D9CE27B0270F}"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B706B-0F91-405D-B1C6-E605423900DE}" type="slidenum">
              <a:rPr lang="en-US" smtClean="0"/>
              <a:t>‹#›</a:t>
            </a:fld>
            <a:endParaRPr lang="en-US"/>
          </a:p>
        </p:txBody>
      </p:sp>
    </p:spTree>
    <p:extLst>
      <p:ext uri="{BB962C8B-B14F-4D97-AF65-F5344CB8AC3E}">
        <p14:creationId xmlns:p14="http://schemas.microsoft.com/office/powerpoint/2010/main" val="826039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EC59AA-9C7A-4BB3-8EDC-D9CE27B0270F}"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B706B-0F91-405D-B1C6-E605423900DE}" type="slidenum">
              <a:rPr lang="en-US" smtClean="0"/>
              <a:t>‹#›</a:t>
            </a:fld>
            <a:endParaRPr lang="en-US"/>
          </a:p>
        </p:txBody>
      </p:sp>
    </p:spTree>
    <p:extLst>
      <p:ext uri="{BB962C8B-B14F-4D97-AF65-F5344CB8AC3E}">
        <p14:creationId xmlns:p14="http://schemas.microsoft.com/office/powerpoint/2010/main" val="2362514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8EC59AA-9C7A-4BB3-8EDC-D9CE27B0270F}"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B706B-0F91-405D-B1C6-E605423900DE}" type="slidenum">
              <a:rPr lang="en-US" smtClean="0"/>
              <a:t>‹#›</a:t>
            </a:fld>
            <a:endParaRPr lang="en-US"/>
          </a:p>
        </p:txBody>
      </p:sp>
    </p:spTree>
    <p:extLst>
      <p:ext uri="{BB962C8B-B14F-4D97-AF65-F5344CB8AC3E}">
        <p14:creationId xmlns:p14="http://schemas.microsoft.com/office/powerpoint/2010/main" val="4137168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EC59AA-9C7A-4BB3-8EDC-D9CE27B0270F}" type="datetimeFigureOut">
              <a:rPr lang="en-US" smtClean="0"/>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B706B-0F91-405D-B1C6-E605423900DE}" type="slidenum">
              <a:rPr lang="en-US" smtClean="0"/>
              <a:t>‹#›</a:t>
            </a:fld>
            <a:endParaRPr lang="en-US"/>
          </a:p>
        </p:txBody>
      </p:sp>
    </p:spTree>
    <p:extLst>
      <p:ext uri="{BB962C8B-B14F-4D97-AF65-F5344CB8AC3E}">
        <p14:creationId xmlns:p14="http://schemas.microsoft.com/office/powerpoint/2010/main" val="2476809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8EC59AA-9C7A-4BB3-8EDC-D9CE27B0270F}" type="datetimeFigureOut">
              <a:rPr lang="en-US" smtClean="0"/>
              <a:t>6/19/2022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2B706B-0F91-405D-B1C6-E605423900DE}" type="slidenum">
              <a:rPr lang="en-US" smtClean="0"/>
              <a:t>‹#›</a:t>
            </a:fld>
            <a:endParaRPr lang="en-US"/>
          </a:p>
        </p:txBody>
      </p:sp>
    </p:spTree>
    <p:extLst>
      <p:ext uri="{BB962C8B-B14F-4D97-AF65-F5344CB8AC3E}">
        <p14:creationId xmlns:p14="http://schemas.microsoft.com/office/powerpoint/2010/main" val="342694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EC59AA-9C7A-4BB3-8EDC-D9CE27B0270F}" type="datetimeFigureOut">
              <a:rPr lang="en-US" smtClean="0"/>
              <a:t>6/19/2022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2B706B-0F91-405D-B1C6-E605423900DE}" type="slidenum">
              <a:rPr lang="en-US" smtClean="0"/>
              <a:t>‹#›</a:t>
            </a:fld>
            <a:endParaRPr lang="en-US"/>
          </a:p>
        </p:txBody>
      </p:sp>
    </p:spTree>
    <p:extLst>
      <p:ext uri="{BB962C8B-B14F-4D97-AF65-F5344CB8AC3E}">
        <p14:creationId xmlns:p14="http://schemas.microsoft.com/office/powerpoint/2010/main" val="1490460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EC59AA-9C7A-4BB3-8EDC-D9CE27B0270F}" type="datetimeFigureOut">
              <a:rPr lang="en-US" smtClean="0"/>
              <a:t>6/19/2022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2B706B-0F91-405D-B1C6-E605423900DE}" type="slidenum">
              <a:rPr lang="en-US" smtClean="0"/>
              <a:t>‹#›</a:t>
            </a:fld>
            <a:endParaRPr lang="en-US"/>
          </a:p>
        </p:txBody>
      </p:sp>
    </p:spTree>
    <p:extLst>
      <p:ext uri="{BB962C8B-B14F-4D97-AF65-F5344CB8AC3E}">
        <p14:creationId xmlns:p14="http://schemas.microsoft.com/office/powerpoint/2010/main" val="3837067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EC59AA-9C7A-4BB3-8EDC-D9CE27B0270F}" type="datetimeFigureOut">
              <a:rPr lang="en-US" smtClean="0"/>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B706B-0F91-405D-B1C6-E605423900DE}" type="slidenum">
              <a:rPr lang="en-US" smtClean="0"/>
              <a:t>‹#›</a:t>
            </a:fld>
            <a:endParaRPr lang="en-US"/>
          </a:p>
        </p:txBody>
      </p:sp>
    </p:spTree>
    <p:extLst>
      <p:ext uri="{BB962C8B-B14F-4D97-AF65-F5344CB8AC3E}">
        <p14:creationId xmlns:p14="http://schemas.microsoft.com/office/powerpoint/2010/main" val="2410181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EC59AA-9C7A-4BB3-8EDC-D9CE27B0270F}" type="datetimeFigureOut">
              <a:rPr lang="en-US" smtClean="0"/>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B706B-0F91-405D-B1C6-E605423900DE}" type="slidenum">
              <a:rPr lang="en-US" smtClean="0"/>
              <a:t>‹#›</a:t>
            </a:fld>
            <a:endParaRPr lang="en-US"/>
          </a:p>
        </p:txBody>
      </p:sp>
    </p:spTree>
    <p:extLst>
      <p:ext uri="{BB962C8B-B14F-4D97-AF65-F5344CB8AC3E}">
        <p14:creationId xmlns:p14="http://schemas.microsoft.com/office/powerpoint/2010/main" val="483915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EC59AA-9C7A-4BB3-8EDC-D9CE27B0270F}" type="datetimeFigureOut">
              <a:rPr lang="en-US" smtClean="0"/>
              <a:t>6/19/2022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2B706B-0F91-405D-B1C6-E605423900DE}" type="slidenum">
              <a:rPr lang="en-US" smtClean="0"/>
              <a:t>‹#›</a:t>
            </a:fld>
            <a:endParaRPr lang="en-US"/>
          </a:p>
        </p:txBody>
      </p:sp>
    </p:spTree>
    <p:extLst>
      <p:ext uri="{BB962C8B-B14F-4D97-AF65-F5344CB8AC3E}">
        <p14:creationId xmlns:p14="http://schemas.microsoft.com/office/powerpoint/2010/main" val="3881102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hyperlink" Target="https://www.codecademy.com/learn/learn-java" TargetMode="External"/><Relationship Id="rId7" Type="http://schemas.openxmlformats.org/officeDocument/2006/relationships/image" Target="../media/image3.png"/><Relationship Id="rId2" Type="http://schemas.openxmlformats.org/officeDocument/2006/relationships/hyperlink" Target="https://www.learnjavaonline.org/"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youtube.com/watch?v=4EmQNuc7tPA&amp;list=PLoXwygpUa4moJYTGUxOGVRuVRcFYVJCCL" TargetMode="External"/><Relationship Id="rId4" Type="http://schemas.openxmlformats.org/officeDocument/2006/relationships/hyperlink" Target="https://www.udemy.com/topic/spring-framework/"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g"/><Relationship Id="rId9"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20.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racle.com/java/technologies/javase/javase8u211-later-archive-downloads.html" TargetMode="Externa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netbeans.apache.org/download/nb13/nb13.html" TargetMode="Externa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1575" r="9166" b="5311"/>
          <a:stretch/>
        </p:blipFill>
        <p:spPr>
          <a:xfrm>
            <a:off x="4004440" y="0"/>
            <a:ext cx="3862556" cy="2254469"/>
          </a:xfrm>
          <a:prstGeom prst="rect">
            <a:avLst/>
          </a:prstGeom>
          <a:solidFill>
            <a:schemeClr val="accent2"/>
          </a:solidFill>
        </p:spPr>
      </p:pic>
      <p:sp>
        <p:nvSpPr>
          <p:cNvPr id="2" name="Title 1"/>
          <p:cNvSpPr>
            <a:spLocks noGrp="1"/>
          </p:cNvSpPr>
          <p:nvPr>
            <p:ph type="ctrTitle"/>
          </p:nvPr>
        </p:nvSpPr>
        <p:spPr>
          <a:xfrm>
            <a:off x="835572" y="4698144"/>
            <a:ext cx="9816663" cy="1160901"/>
          </a:xfrm>
        </p:spPr>
        <p:txBody>
          <a:bodyPr>
            <a:noAutofit/>
          </a:bodyPr>
          <a:lstStyle/>
          <a:p>
            <a:r>
              <a:rPr lang="en-US" sz="7200" b="1" dirty="0" smtClean="0"/>
              <a:t>Java with Spring </a:t>
            </a:r>
            <a:br>
              <a:rPr lang="en-US" sz="7200" b="1" dirty="0" smtClean="0"/>
            </a:br>
            <a:r>
              <a:rPr lang="en-US" sz="7200" b="1" dirty="0" smtClean="0"/>
              <a:t/>
            </a:r>
            <a:br>
              <a:rPr lang="en-US" sz="7200" b="1" dirty="0" smtClean="0"/>
            </a:br>
            <a:r>
              <a:rPr lang="en-US" sz="7200" b="1" dirty="0" smtClean="0"/>
              <a:t>Week 01-A</a:t>
            </a:r>
            <a:endParaRPr lang="en-US" sz="7200"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
        <p:nvSpPr>
          <p:cNvPr id="5" name="Title 1"/>
          <p:cNvSpPr txBox="1">
            <a:spLocks/>
          </p:cNvSpPr>
          <p:nvPr/>
        </p:nvSpPr>
        <p:spPr>
          <a:xfrm>
            <a:off x="485696" y="5859045"/>
            <a:ext cx="9816663" cy="8864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smtClean="0"/>
              <a:t>Instructor : </a:t>
            </a:r>
            <a:r>
              <a:rPr lang="en-US" sz="2800" dirty="0" smtClean="0"/>
              <a:t>Dr. </a:t>
            </a:r>
            <a:r>
              <a:rPr lang="en-US" sz="2800" dirty="0" err="1" smtClean="0"/>
              <a:t>Saif</a:t>
            </a:r>
            <a:r>
              <a:rPr lang="en-US" sz="2800" dirty="0" smtClean="0"/>
              <a:t> Ur </a:t>
            </a:r>
            <a:r>
              <a:rPr lang="en-US" sz="2800" dirty="0" err="1" smtClean="0"/>
              <a:t>Rehman</a:t>
            </a:r>
            <a:endParaRPr lang="en-US" sz="2800" dirty="0" smtClean="0"/>
          </a:p>
          <a:p>
            <a:r>
              <a:rPr lang="en-US" sz="2800" b="1" dirty="0" smtClean="0"/>
              <a:t>Lab Engineer: </a:t>
            </a:r>
            <a:r>
              <a:rPr lang="en-US" sz="2800" dirty="0" smtClean="0"/>
              <a:t>Muhammad Hassan </a:t>
            </a:r>
            <a:r>
              <a:rPr lang="en-US" sz="2800" dirty="0" err="1" smtClean="0"/>
              <a:t>Mujtaba</a:t>
            </a:r>
            <a:endParaRPr lang="en-US" sz="2800" dirty="0"/>
          </a:p>
        </p:txBody>
      </p:sp>
    </p:spTree>
    <p:extLst>
      <p:ext uri="{BB962C8B-B14F-4D97-AF65-F5344CB8AC3E}">
        <p14:creationId xmlns:p14="http://schemas.microsoft.com/office/powerpoint/2010/main" val="1043561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8635"/>
            <a:ext cx="10515600" cy="691165"/>
          </a:xfrm>
          <a:solidFill>
            <a:schemeClr val="accent2">
              <a:lumMod val="20000"/>
              <a:lumOff val="80000"/>
            </a:schemeClr>
          </a:solidFill>
        </p:spPr>
        <p:txBody>
          <a:bodyPr>
            <a:noAutofit/>
          </a:bodyPr>
          <a:lstStyle/>
          <a:p>
            <a:pPr algn="ctr"/>
            <a:r>
              <a:rPr lang="en-US" sz="5400" b="1" dirty="0" smtClean="0"/>
              <a:t>Course Contents- </a:t>
            </a:r>
            <a:r>
              <a:rPr lang="en-US" sz="5400" b="1" u="sng" dirty="0" smtClean="0"/>
              <a:t>Week08</a:t>
            </a:r>
            <a:endParaRPr lang="en-US" sz="5400" b="1" u="sng" dirty="0"/>
          </a:p>
        </p:txBody>
      </p:sp>
      <p:sp>
        <p:nvSpPr>
          <p:cNvPr id="3" name="Content Placeholder 2"/>
          <p:cNvSpPr>
            <a:spLocks noGrp="1"/>
          </p:cNvSpPr>
          <p:nvPr>
            <p:ph idx="1"/>
          </p:nvPr>
        </p:nvSpPr>
        <p:spPr>
          <a:xfrm>
            <a:off x="838200" y="1182414"/>
            <a:ext cx="10515600" cy="5360276"/>
          </a:xfrm>
        </p:spPr>
        <p:txBody>
          <a:bodyPr>
            <a:normAutofit/>
          </a:bodyPr>
          <a:lstStyle/>
          <a:p>
            <a:pPr algn="just"/>
            <a:r>
              <a:rPr lang="en-US" dirty="0"/>
              <a:t>From Java 8 onward, the Functional Paradigm has been included in the form of lambda expressions. </a:t>
            </a:r>
            <a:endParaRPr lang="en-US" dirty="0" smtClean="0"/>
          </a:p>
          <a:p>
            <a:endParaRPr lang="en-US" b="1" dirty="0" smtClean="0"/>
          </a:p>
          <a:p>
            <a:r>
              <a:rPr lang="en-US" b="1" dirty="0" smtClean="0"/>
              <a:t>Java 8</a:t>
            </a:r>
          </a:p>
          <a:p>
            <a:pPr lvl="1"/>
            <a:r>
              <a:rPr lang="en-US" dirty="0" smtClean="0"/>
              <a:t>Philosophy </a:t>
            </a:r>
            <a:r>
              <a:rPr lang="en-US" dirty="0"/>
              <a:t>of Functional Programming</a:t>
            </a:r>
            <a:endParaRPr lang="en-US" sz="2000" dirty="0"/>
          </a:p>
          <a:p>
            <a:pPr lvl="1"/>
            <a:r>
              <a:rPr lang="en-US" dirty="0"/>
              <a:t>Lambda Expressions </a:t>
            </a:r>
            <a:endParaRPr lang="en-US" sz="2000" dirty="0"/>
          </a:p>
          <a:p>
            <a:pPr lvl="1"/>
            <a:r>
              <a:rPr lang="en-US" dirty="0"/>
              <a:t>Functional Interface</a:t>
            </a:r>
            <a:endParaRPr lang="en-US" sz="2000" dirty="0"/>
          </a:p>
          <a:p>
            <a:pPr lvl="1"/>
            <a:r>
              <a:rPr lang="en-US" b="1" dirty="0"/>
              <a:t>Lab</a:t>
            </a:r>
            <a:endParaRPr lang="en-US" sz="2000" dirty="0"/>
          </a:p>
          <a:p>
            <a:pPr marL="0" indent="0">
              <a:buNone/>
            </a:pPr>
            <a:r>
              <a:rPr lang="en-US" b="1" dirty="0"/>
              <a:t> </a:t>
            </a:r>
            <a:endParaRPr lang="en-US" sz="2400" dirty="0"/>
          </a:p>
          <a:p>
            <a:pPr marL="0" indent="0" algn="just">
              <a:buNone/>
            </a:pPr>
            <a:endParaRPr lang="en-US" sz="2000"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9396364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8635"/>
            <a:ext cx="10515600" cy="691165"/>
          </a:xfrm>
          <a:solidFill>
            <a:schemeClr val="accent2">
              <a:lumMod val="20000"/>
              <a:lumOff val="80000"/>
            </a:schemeClr>
          </a:solidFill>
        </p:spPr>
        <p:txBody>
          <a:bodyPr>
            <a:noAutofit/>
          </a:bodyPr>
          <a:lstStyle/>
          <a:p>
            <a:pPr algn="ctr"/>
            <a:r>
              <a:rPr lang="en-US" sz="5400" b="1" dirty="0" smtClean="0"/>
              <a:t>Course Contents- </a:t>
            </a:r>
            <a:r>
              <a:rPr lang="en-US" sz="5400" b="1" u="sng" dirty="0" smtClean="0"/>
              <a:t>Week09</a:t>
            </a:r>
            <a:endParaRPr lang="en-US" sz="5400" b="1" u="sng" dirty="0"/>
          </a:p>
        </p:txBody>
      </p:sp>
      <p:sp>
        <p:nvSpPr>
          <p:cNvPr id="3" name="Content Placeholder 2"/>
          <p:cNvSpPr>
            <a:spLocks noGrp="1"/>
          </p:cNvSpPr>
          <p:nvPr>
            <p:ph idx="1"/>
          </p:nvPr>
        </p:nvSpPr>
        <p:spPr>
          <a:xfrm>
            <a:off x="838200" y="1182414"/>
            <a:ext cx="10515600" cy="5360276"/>
          </a:xfrm>
        </p:spPr>
        <p:txBody>
          <a:bodyPr>
            <a:normAutofit/>
          </a:bodyPr>
          <a:lstStyle/>
          <a:p>
            <a:pPr algn="just"/>
            <a:r>
              <a:rPr lang="en-US" dirty="0" smtClean="0"/>
              <a:t>We </a:t>
            </a:r>
            <a:r>
              <a:rPr lang="en-US" dirty="0"/>
              <a:t>will learn the Architecture diagram of N-tire Application</a:t>
            </a:r>
            <a:r>
              <a:rPr lang="en-US" dirty="0" smtClean="0"/>
              <a:t>.</a:t>
            </a:r>
          </a:p>
          <a:p>
            <a:pPr algn="just"/>
            <a:endParaRPr lang="en-US" sz="2000" dirty="0"/>
          </a:p>
          <a:p>
            <a:pPr lvl="0"/>
            <a:r>
              <a:rPr lang="en-US" b="1" dirty="0"/>
              <a:t>Web Development Echo System</a:t>
            </a:r>
            <a:endParaRPr lang="en-US" sz="2400" dirty="0"/>
          </a:p>
          <a:p>
            <a:pPr lvl="1"/>
            <a:r>
              <a:rPr lang="en-US" dirty="0"/>
              <a:t>N tier Application</a:t>
            </a:r>
            <a:endParaRPr lang="en-US" sz="2000" dirty="0"/>
          </a:p>
          <a:p>
            <a:pPr algn="just"/>
            <a:endParaRPr lang="en-US" sz="2000"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8746734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8635"/>
            <a:ext cx="10515600" cy="691165"/>
          </a:xfrm>
          <a:solidFill>
            <a:schemeClr val="accent2">
              <a:lumMod val="20000"/>
              <a:lumOff val="80000"/>
            </a:schemeClr>
          </a:solidFill>
        </p:spPr>
        <p:txBody>
          <a:bodyPr>
            <a:noAutofit/>
          </a:bodyPr>
          <a:lstStyle/>
          <a:p>
            <a:pPr algn="ctr"/>
            <a:r>
              <a:rPr lang="en-US" sz="5400" b="1" dirty="0" smtClean="0"/>
              <a:t>Course Contents- </a:t>
            </a:r>
            <a:r>
              <a:rPr lang="en-US" sz="5400" b="1" u="sng" dirty="0" smtClean="0"/>
              <a:t>Week10</a:t>
            </a:r>
            <a:endParaRPr lang="en-US" sz="5400" b="1" u="sng" dirty="0"/>
          </a:p>
        </p:txBody>
      </p:sp>
      <p:sp>
        <p:nvSpPr>
          <p:cNvPr id="3" name="Content Placeholder 2"/>
          <p:cNvSpPr>
            <a:spLocks noGrp="1"/>
          </p:cNvSpPr>
          <p:nvPr>
            <p:ph idx="1"/>
          </p:nvPr>
        </p:nvSpPr>
        <p:spPr>
          <a:xfrm>
            <a:off x="838200" y="1053822"/>
            <a:ext cx="10515600" cy="5360276"/>
          </a:xfrm>
        </p:spPr>
        <p:txBody>
          <a:bodyPr>
            <a:noAutofit/>
          </a:bodyPr>
          <a:lstStyle/>
          <a:p>
            <a:pPr algn="just">
              <a:lnSpc>
                <a:spcPct val="110000"/>
              </a:lnSpc>
            </a:pPr>
            <a:r>
              <a:rPr lang="en-US" sz="2400" dirty="0" smtClean="0"/>
              <a:t>To learn  </a:t>
            </a:r>
            <a:r>
              <a:rPr lang="en-US" sz="2400" dirty="0"/>
              <a:t>Web development  </a:t>
            </a:r>
            <a:r>
              <a:rPr lang="en-US" sz="2400" dirty="0" smtClean="0"/>
              <a:t>&amp; understand </a:t>
            </a:r>
            <a:r>
              <a:rPr lang="en-US" sz="2400" dirty="0"/>
              <a:t>what a Web Server is and how to install </a:t>
            </a:r>
            <a:r>
              <a:rPr lang="en-US" sz="2400" dirty="0" smtClean="0"/>
              <a:t>&amp;  </a:t>
            </a:r>
            <a:r>
              <a:rPr lang="en-US" sz="2400" dirty="0"/>
              <a:t>configure </a:t>
            </a:r>
            <a:r>
              <a:rPr lang="en-US" sz="2400" dirty="0" smtClean="0"/>
              <a:t>it</a:t>
            </a:r>
          </a:p>
          <a:p>
            <a:pPr algn="just">
              <a:lnSpc>
                <a:spcPct val="110000"/>
              </a:lnSpc>
            </a:pPr>
            <a:r>
              <a:rPr lang="en-US" sz="2400" dirty="0" smtClean="0"/>
              <a:t>Learning Port  &amp; servlet </a:t>
            </a:r>
            <a:r>
              <a:rPr lang="en-US" sz="2400" dirty="0"/>
              <a:t>and how to deploy my code into Server? </a:t>
            </a:r>
            <a:r>
              <a:rPr lang="en-US" sz="2400" b="1" dirty="0"/>
              <a:t> </a:t>
            </a:r>
            <a:endParaRPr lang="en-US" sz="1800" dirty="0"/>
          </a:p>
          <a:p>
            <a:pPr lvl="0">
              <a:lnSpc>
                <a:spcPct val="110000"/>
              </a:lnSpc>
            </a:pPr>
            <a:r>
              <a:rPr lang="en-US" sz="2400" b="1" dirty="0"/>
              <a:t>Web Server</a:t>
            </a:r>
            <a:endParaRPr lang="en-US" sz="1800" dirty="0"/>
          </a:p>
          <a:p>
            <a:pPr lvl="1">
              <a:lnSpc>
                <a:spcPct val="110000"/>
              </a:lnSpc>
            </a:pPr>
            <a:r>
              <a:rPr lang="en-US" sz="1800" b="1" i="1" dirty="0"/>
              <a:t>Tomcat installation and </a:t>
            </a:r>
            <a:r>
              <a:rPr lang="en-US" sz="1800" b="1" i="1" dirty="0" smtClean="0"/>
              <a:t>Configuration</a:t>
            </a:r>
            <a:endParaRPr lang="en-US" sz="1800" dirty="0"/>
          </a:p>
          <a:p>
            <a:pPr lvl="0">
              <a:lnSpc>
                <a:spcPct val="110000"/>
              </a:lnSpc>
            </a:pPr>
            <a:r>
              <a:rPr lang="en-US" sz="2400" b="1" dirty="0"/>
              <a:t>Java Servlets and filters</a:t>
            </a:r>
            <a:endParaRPr lang="en-US" sz="1800" dirty="0"/>
          </a:p>
          <a:p>
            <a:pPr lvl="1">
              <a:lnSpc>
                <a:spcPct val="110000"/>
              </a:lnSpc>
            </a:pPr>
            <a:r>
              <a:rPr lang="en-US" dirty="0"/>
              <a:t>Servlet and its life Cycle</a:t>
            </a:r>
            <a:endParaRPr lang="en-US" sz="2000" dirty="0"/>
          </a:p>
          <a:p>
            <a:pPr lvl="1">
              <a:lnSpc>
                <a:spcPct val="110000"/>
              </a:lnSpc>
            </a:pPr>
            <a:r>
              <a:rPr lang="en-US" dirty="0"/>
              <a:t>Filter Chain</a:t>
            </a:r>
            <a:endParaRPr lang="en-US" sz="2000" dirty="0"/>
          </a:p>
          <a:p>
            <a:pPr lvl="1">
              <a:lnSpc>
                <a:spcPct val="110000"/>
              </a:lnSpc>
            </a:pPr>
            <a:r>
              <a:rPr lang="en-US" dirty="0"/>
              <a:t>Configuration via XML and  Annotation</a:t>
            </a:r>
            <a:endParaRPr lang="en-US" sz="2000" dirty="0"/>
          </a:p>
          <a:p>
            <a:pPr lvl="1">
              <a:lnSpc>
                <a:spcPct val="110000"/>
              </a:lnSpc>
            </a:pPr>
            <a:r>
              <a:rPr lang="en-US" dirty="0"/>
              <a:t>HTTP Request vs HTTP </a:t>
            </a:r>
            <a:r>
              <a:rPr lang="en-US" dirty="0" smtClean="0"/>
              <a:t>Response</a:t>
            </a:r>
            <a:r>
              <a:rPr lang="en-US" sz="2000" dirty="0"/>
              <a:t> </a:t>
            </a:r>
            <a:r>
              <a:rPr lang="en-US" sz="2000" dirty="0" smtClean="0"/>
              <a:t>- </a:t>
            </a:r>
            <a:r>
              <a:rPr lang="en-US" dirty="0" smtClean="0"/>
              <a:t>Session </a:t>
            </a:r>
            <a:r>
              <a:rPr lang="en-US" sz="2000" dirty="0" smtClean="0"/>
              <a:t> &amp; </a:t>
            </a:r>
            <a:r>
              <a:rPr lang="en-US" dirty="0" smtClean="0"/>
              <a:t>Cookie</a:t>
            </a:r>
            <a:r>
              <a:rPr lang="en-US" sz="2000" dirty="0" smtClean="0"/>
              <a:t> </a:t>
            </a:r>
          </a:p>
          <a:p>
            <a:pPr lvl="1">
              <a:lnSpc>
                <a:spcPct val="110000"/>
              </a:lnSpc>
            </a:pPr>
            <a:r>
              <a:rPr lang="en-US" dirty="0" smtClean="0"/>
              <a:t>Deploy </a:t>
            </a:r>
            <a:r>
              <a:rPr lang="en-US" dirty="0"/>
              <a:t>war file into Tomcat </a:t>
            </a:r>
            <a:endParaRPr lang="en-US" sz="2000" dirty="0"/>
          </a:p>
          <a:p>
            <a:pPr lvl="1">
              <a:lnSpc>
                <a:spcPct val="110000"/>
              </a:lnSpc>
            </a:pPr>
            <a:r>
              <a:rPr lang="en-US" dirty="0"/>
              <a:t>Maven and </a:t>
            </a:r>
            <a:r>
              <a:rPr lang="en-US" dirty="0" err="1" smtClean="0"/>
              <a:t>Gradle</a:t>
            </a:r>
            <a:r>
              <a:rPr lang="en-US" sz="2000" dirty="0"/>
              <a:t> </a:t>
            </a:r>
            <a:r>
              <a:rPr lang="en-US" sz="2000" dirty="0" smtClean="0"/>
              <a:t>   &amp; </a:t>
            </a:r>
            <a:r>
              <a:rPr lang="en-US" dirty="0" smtClean="0"/>
              <a:t>LAB</a:t>
            </a:r>
            <a:endParaRPr lang="en-US" sz="2000"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777366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8635"/>
            <a:ext cx="10515600" cy="691165"/>
          </a:xfrm>
          <a:solidFill>
            <a:schemeClr val="accent2">
              <a:lumMod val="20000"/>
              <a:lumOff val="80000"/>
            </a:schemeClr>
          </a:solidFill>
        </p:spPr>
        <p:txBody>
          <a:bodyPr>
            <a:noAutofit/>
          </a:bodyPr>
          <a:lstStyle/>
          <a:p>
            <a:pPr algn="ctr"/>
            <a:r>
              <a:rPr lang="en-US" sz="5400" b="1" dirty="0" smtClean="0"/>
              <a:t>Course Contents- </a:t>
            </a:r>
            <a:r>
              <a:rPr lang="en-US" sz="5400" b="1" u="sng" dirty="0" smtClean="0"/>
              <a:t>Week11</a:t>
            </a:r>
            <a:endParaRPr lang="en-US" sz="5400" b="1" u="sng" dirty="0"/>
          </a:p>
        </p:txBody>
      </p:sp>
      <p:sp>
        <p:nvSpPr>
          <p:cNvPr id="3" name="Content Placeholder 2"/>
          <p:cNvSpPr>
            <a:spLocks noGrp="1"/>
          </p:cNvSpPr>
          <p:nvPr>
            <p:ph idx="1"/>
          </p:nvPr>
        </p:nvSpPr>
        <p:spPr>
          <a:xfrm>
            <a:off x="838200" y="1182414"/>
            <a:ext cx="10515600" cy="5675586"/>
          </a:xfrm>
        </p:spPr>
        <p:txBody>
          <a:bodyPr>
            <a:normAutofit fontScale="92500" lnSpcReduction="10000"/>
          </a:bodyPr>
          <a:lstStyle/>
          <a:p>
            <a:pPr>
              <a:lnSpc>
                <a:spcPct val="120000"/>
              </a:lnSpc>
            </a:pPr>
            <a:r>
              <a:rPr lang="en-US" dirty="0" smtClean="0"/>
              <a:t>Explore </a:t>
            </a:r>
            <a:r>
              <a:rPr lang="en-US" dirty="0"/>
              <a:t>the modules of Spring. </a:t>
            </a:r>
            <a:endParaRPr lang="en-US" dirty="0" smtClean="0"/>
          </a:p>
          <a:p>
            <a:pPr>
              <a:lnSpc>
                <a:spcPct val="120000"/>
              </a:lnSpc>
            </a:pPr>
            <a:r>
              <a:rPr lang="en-US" dirty="0" smtClean="0"/>
              <a:t>Different Methods of configure Spring</a:t>
            </a:r>
            <a:endParaRPr lang="en-US" sz="2400" dirty="0"/>
          </a:p>
          <a:p>
            <a:pPr marL="0" indent="0">
              <a:lnSpc>
                <a:spcPct val="120000"/>
              </a:lnSpc>
              <a:buNone/>
            </a:pPr>
            <a:r>
              <a:rPr lang="en-US" b="1" dirty="0"/>
              <a:t> </a:t>
            </a:r>
            <a:endParaRPr lang="en-US" sz="2400" dirty="0"/>
          </a:p>
          <a:p>
            <a:pPr lvl="0">
              <a:lnSpc>
                <a:spcPct val="120000"/>
              </a:lnSpc>
            </a:pPr>
            <a:r>
              <a:rPr lang="en-US" b="1" dirty="0"/>
              <a:t>Spring Core</a:t>
            </a:r>
            <a:endParaRPr lang="en-US" sz="2400" dirty="0"/>
          </a:p>
          <a:p>
            <a:pPr lvl="1">
              <a:lnSpc>
                <a:spcPct val="120000"/>
              </a:lnSpc>
            </a:pPr>
            <a:r>
              <a:rPr lang="en-US" dirty="0"/>
              <a:t>Spring Introduction</a:t>
            </a:r>
            <a:endParaRPr lang="en-US" sz="2000" dirty="0"/>
          </a:p>
          <a:p>
            <a:pPr lvl="1">
              <a:lnSpc>
                <a:spcPct val="120000"/>
              </a:lnSpc>
            </a:pPr>
            <a:r>
              <a:rPr lang="en-US" dirty="0"/>
              <a:t>Spring Bean by programmatically</a:t>
            </a:r>
            <a:r>
              <a:rPr lang="en-US" dirty="0" smtClean="0"/>
              <a:t>, XML </a:t>
            </a:r>
            <a:r>
              <a:rPr lang="en-US" dirty="0"/>
              <a:t>and Annotation  </a:t>
            </a:r>
            <a:endParaRPr lang="en-US" sz="2000" dirty="0"/>
          </a:p>
          <a:p>
            <a:pPr lvl="1">
              <a:lnSpc>
                <a:spcPct val="120000"/>
              </a:lnSpc>
            </a:pPr>
            <a:r>
              <a:rPr lang="en-US" dirty="0"/>
              <a:t>Bean life cycle </a:t>
            </a:r>
            <a:r>
              <a:rPr lang="en-US" dirty="0" smtClean="0"/>
              <a:t> &amp; Scope</a:t>
            </a:r>
            <a:endParaRPr lang="en-US" sz="2000" dirty="0"/>
          </a:p>
          <a:p>
            <a:pPr lvl="1">
              <a:lnSpc>
                <a:spcPct val="120000"/>
              </a:lnSpc>
            </a:pPr>
            <a:r>
              <a:rPr lang="en-US" dirty="0"/>
              <a:t>Dependency Injection</a:t>
            </a:r>
            <a:endParaRPr lang="en-US" sz="2000" dirty="0"/>
          </a:p>
          <a:p>
            <a:pPr lvl="1">
              <a:lnSpc>
                <a:spcPct val="120000"/>
              </a:lnSpc>
            </a:pPr>
            <a:r>
              <a:rPr lang="en-US" dirty="0"/>
              <a:t>Configuration XML vs Annotations </a:t>
            </a:r>
            <a:endParaRPr lang="en-US" sz="2000" dirty="0"/>
          </a:p>
          <a:p>
            <a:pPr lvl="1">
              <a:lnSpc>
                <a:spcPct val="120000"/>
              </a:lnSpc>
            </a:pPr>
            <a:r>
              <a:rPr lang="en-US" dirty="0"/>
              <a:t>Aspect Oriented Programming</a:t>
            </a:r>
            <a:endParaRPr lang="en-US" sz="2000" dirty="0"/>
          </a:p>
          <a:p>
            <a:pPr lvl="1">
              <a:lnSpc>
                <a:spcPct val="120000"/>
              </a:lnSpc>
            </a:pPr>
            <a:r>
              <a:rPr lang="en-US" dirty="0"/>
              <a:t>Property file vs YML file</a:t>
            </a:r>
            <a:endParaRPr lang="en-US" sz="2000" dirty="0"/>
          </a:p>
          <a:p>
            <a:pPr lvl="1">
              <a:lnSpc>
                <a:spcPct val="120000"/>
              </a:lnSpc>
            </a:pPr>
            <a:r>
              <a:rPr lang="en-US" dirty="0" smtClean="0"/>
              <a:t>LAB</a:t>
            </a:r>
            <a:r>
              <a:rPr lang="en-US" b="1" dirty="0"/>
              <a:t> </a:t>
            </a:r>
            <a:endParaRPr lang="en-US" sz="2400"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27476706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8635"/>
            <a:ext cx="10515600" cy="691165"/>
          </a:xfrm>
          <a:solidFill>
            <a:schemeClr val="accent2">
              <a:lumMod val="20000"/>
              <a:lumOff val="80000"/>
            </a:schemeClr>
          </a:solidFill>
        </p:spPr>
        <p:txBody>
          <a:bodyPr>
            <a:noAutofit/>
          </a:bodyPr>
          <a:lstStyle/>
          <a:p>
            <a:pPr algn="ctr"/>
            <a:r>
              <a:rPr lang="en-US" sz="5400" b="1" dirty="0" smtClean="0"/>
              <a:t>Course Contents- </a:t>
            </a:r>
            <a:r>
              <a:rPr lang="en-US" sz="5400" b="1" u="sng" dirty="0" smtClean="0"/>
              <a:t>Week12</a:t>
            </a:r>
            <a:endParaRPr lang="en-US" sz="5400" b="1" u="sng" dirty="0"/>
          </a:p>
        </p:txBody>
      </p:sp>
      <p:sp>
        <p:nvSpPr>
          <p:cNvPr id="3" name="Content Placeholder 2"/>
          <p:cNvSpPr>
            <a:spLocks noGrp="1"/>
          </p:cNvSpPr>
          <p:nvPr>
            <p:ph idx="1"/>
          </p:nvPr>
        </p:nvSpPr>
        <p:spPr>
          <a:xfrm>
            <a:off x="838200" y="1182414"/>
            <a:ext cx="10515600" cy="5360276"/>
          </a:xfrm>
        </p:spPr>
        <p:txBody>
          <a:bodyPr>
            <a:normAutofit/>
          </a:bodyPr>
          <a:lstStyle/>
          <a:p>
            <a:pPr algn="just"/>
            <a:r>
              <a:rPr lang="en-US" dirty="0" smtClean="0"/>
              <a:t>We will </a:t>
            </a:r>
            <a:r>
              <a:rPr lang="en-US" dirty="0"/>
              <a:t>focus on fundamentals of the spring web </a:t>
            </a:r>
            <a:r>
              <a:rPr lang="en-US" dirty="0" smtClean="0"/>
              <a:t>module.</a:t>
            </a:r>
          </a:p>
          <a:p>
            <a:pPr algn="just"/>
            <a:r>
              <a:rPr lang="en-US" dirty="0" smtClean="0"/>
              <a:t>To explore how  </a:t>
            </a:r>
            <a:r>
              <a:rPr lang="en-US" dirty="0"/>
              <a:t>server will entertain the user request and forward his/her request to database and after some processing this request will get back to user as response</a:t>
            </a:r>
            <a:endParaRPr lang="en-US" sz="2400" dirty="0"/>
          </a:p>
          <a:p>
            <a:endParaRPr lang="en-US" sz="2400" dirty="0"/>
          </a:p>
          <a:p>
            <a:pPr lvl="0"/>
            <a:r>
              <a:rPr lang="en-US" b="1" dirty="0"/>
              <a:t>Spring Web</a:t>
            </a:r>
            <a:endParaRPr lang="en-US" sz="2400" dirty="0"/>
          </a:p>
          <a:p>
            <a:pPr lvl="1">
              <a:lnSpc>
                <a:spcPct val="150000"/>
              </a:lnSpc>
            </a:pPr>
            <a:r>
              <a:rPr lang="en-US" dirty="0"/>
              <a:t>Spring Http servlet</a:t>
            </a:r>
            <a:endParaRPr lang="en-US" sz="2000" dirty="0"/>
          </a:p>
          <a:p>
            <a:pPr lvl="1">
              <a:lnSpc>
                <a:spcPct val="150000"/>
              </a:lnSpc>
            </a:pPr>
            <a:r>
              <a:rPr lang="en-US" dirty="0"/>
              <a:t>Spring Filter</a:t>
            </a:r>
            <a:endParaRPr lang="en-US" sz="2000" dirty="0"/>
          </a:p>
          <a:p>
            <a:pPr lvl="1">
              <a:lnSpc>
                <a:spcPct val="150000"/>
              </a:lnSpc>
            </a:pPr>
            <a:r>
              <a:rPr lang="en-US" dirty="0"/>
              <a:t>Spring MVC </a:t>
            </a:r>
            <a:r>
              <a:rPr lang="en-US" dirty="0" err="1"/>
              <a:t>Thymeleaf</a:t>
            </a:r>
            <a:endParaRPr lang="en-US" sz="2000" dirty="0"/>
          </a:p>
          <a:p>
            <a:pPr lvl="1">
              <a:lnSpc>
                <a:spcPct val="150000"/>
              </a:lnSpc>
            </a:pPr>
            <a:r>
              <a:rPr lang="en-US" dirty="0"/>
              <a:t>Spring JDBC</a:t>
            </a:r>
            <a:endParaRPr lang="en-US" sz="2000"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14447980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8635"/>
            <a:ext cx="10515600" cy="691165"/>
          </a:xfrm>
          <a:solidFill>
            <a:schemeClr val="accent2">
              <a:lumMod val="20000"/>
              <a:lumOff val="80000"/>
            </a:schemeClr>
          </a:solidFill>
        </p:spPr>
        <p:txBody>
          <a:bodyPr>
            <a:noAutofit/>
          </a:bodyPr>
          <a:lstStyle/>
          <a:p>
            <a:pPr algn="ctr"/>
            <a:r>
              <a:rPr lang="en-US" sz="5400" b="1" dirty="0" smtClean="0"/>
              <a:t>Course Contents- </a:t>
            </a:r>
            <a:r>
              <a:rPr lang="en-US" sz="5400" b="1" u="sng" dirty="0" smtClean="0"/>
              <a:t>Week13</a:t>
            </a:r>
            <a:endParaRPr lang="en-US" sz="5400" b="1" u="sng" dirty="0"/>
          </a:p>
        </p:txBody>
      </p:sp>
      <p:sp>
        <p:nvSpPr>
          <p:cNvPr id="3" name="Content Placeholder 2"/>
          <p:cNvSpPr>
            <a:spLocks noGrp="1"/>
          </p:cNvSpPr>
          <p:nvPr>
            <p:ph idx="1"/>
          </p:nvPr>
        </p:nvSpPr>
        <p:spPr>
          <a:xfrm>
            <a:off x="838200" y="1182414"/>
            <a:ext cx="10515600" cy="5360276"/>
          </a:xfrm>
        </p:spPr>
        <p:txBody>
          <a:bodyPr>
            <a:normAutofit/>
          </a:bodyPr>
          <a:lstStyle/>
          <a:p>
            <a:pPr algn="just"/>
            <a:r>
              <a:rPr lang="en-US" dirty="0"/>
              <a:t>Spring Boot makes it easy to create stand-alone, production-grade Spring based Applications that you can "just run".</a:t>
            </a:r>
            <a:endParaRPr lang="en-US" sz="2400" dirty="0"/>
          </a:p>
          <a:p>
            <a:pPr algn="just"/>
            <a:endParaRPr lang="en-US" sz="2400" dirty="0" smtClean="0"/>
          </a:p>
          <a:p>
            <a:pPr algn="just"/>
            <a:endParaRPr lang="en-US" sz="2400" dirty="0"/>
          </a:p>
          <a:p>
            <a:pPr lvl="0"/>
            <a:r>
              <a:rPr lang="en-US" b="1" dirty="0" smtClean="0"/>
              <a:t>Spring </a:t>
            </a:r>
            <a:r>
              <a:rPr lang="en-US" b="1" dirty="0"/>
              <a:t>Boot</a:t>
            </a:r>
            <a:endParaRPr lang="en-US" sz="2400" dirty="0"/>
          </a:p>
          <a:p>
            <a:pPr lvl="1"/>
            <a:r>
              <a:rPr lang="en-US" dirty="0"/>
              <a:t>Spring Initializer (</a:t>
            </a:r>
            <a:r>
              <a:rPr lang="en-US" dirty="0" err="1"/>
              <a:t>Web+CLI</a:t>
            </a:r>
            <a:r>
              <a:rPr lang="en-US" dirty="0"/>
              <a:t>)</a:t>
            </a:r>
            <a:endParaRPr lang="en-US" sz="2000" dirty="0"/>
          </a:p>
          <a:p>
            <a:pPr lvl="1"/>
            <a:r>
              <a:rPr lang="en-US" dirty="0"/>
              <a:t>Run Spring Boot Project with Embedded Tomcat Server</a:t>
            </a:r>
            <a:endParaRPr lang="en-US" sz="2000" dirty="0"/>
          </a:p>
          <a:p>
            <a:pPr lvl="1"/>
            <a:r>
              <a:rPr lang="en-US" dirty="0"/>
              <a:t>Run Spring Boot Project with Jetty Server</a:t>
            </a:r>
            <a:endParaRPr lang="en-US" sz="2000"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32995196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8635"/>
            <a:ext cx="10515600" cy="691165"/>
          </a:xfrm>
          <a:solidFill>
            <a:schemeClr val="accent2">
              <a:lumMod val="20000"/>
              <a:lumOff val="80000"/>
            </a:schemeClr>
          </a:solidFill>
        </p:spPr>
        <p:txBody>
          <a:bodyPr>
            <a:noAutofit/>
          </a:bodyPr>
          <a:lstStyle/>
          <a:p>
            <a:pPr algn="ctr"/>
            <a:r>
              <a:rPr lang="en-US" sz="5400" b="1" dirty="0" smtClean="0"/>
              <a:t>Course Contents- </a:t>
            </a:r>
            <a:r>
              <a:rPr lang="en-US" sz="5400" b="1" u="sng" dirty="0" smtClean="0"/>
              <a:t>Week14</a:t>
            </a:r>
            <a:endParaRPr lang="en-US" sz="5400" b="1" u="sng" dirty="0"/>
          </a:p>
        </p:txBody>
      </p:sp>
      <p:sp>
        <p:nvSpPr>
          <p:cNvPr id="3" name="Content Placeholder 2"/>
          <p:cNvSpPr>
            <a:spLocks noGrp="1"/>
          </p:cNvSpPr>
          <p:nvPr>
            <p:ph idx="1"/>
          </p:nvPr>
        </p:nvSpPr>
        <p:spPr>
          <a:xfrm>
            <a:off x="838200" y="1182414"/>
            <a:ext cx="10515600" cy="5360276"/>
          </a:xfrm>
        </p:spPr>
        <p:txBody>
          <a:bodyPr>
            <a:normAutofit/>
          </a:bodyPr>
          <a:lstStyle/>
          <a:p>
            <a:pPr lvl="0"/>
            <a:r>
              <a:rPr lang="en-US" dirty="0" smtClean="0"/>
              <a:t>To extend Spring Boot towards Web Application Development</a:t>
            </a:r>
          </a:p>
          <a:p>
            <a:pPr lvl="0"/>
            <a:endParaRPr lang="en-US" b="1" dirty="0"/>
          </a:p>
          <a:p>
            <a:pPr lvl="0"/>
            <a:endParaRPr lang="en-US" b="1" dirty="0" smtClean="0"/>
          </a:p>
          <a:p>
            <a:pPr lvl="0"/>
            <a:r>
              <a:rPr lang="en-US" b="1" dirty="0"/>
              <a:t>S</a:t>
            </a:r>
            <a:r>
              <a:rPr lang="en-US" b="1" dirty="0" smtClean="0"/>
              <a:t>pring </a:t>
            </a:r>
            <a:r>
              <a:rPr lang="en-US" b="1" dirty="0"/>
              <a:t>Boot Web</a:t>
            </a:r>
            <a:endParaRPr lang="en-US" sz="2400" dirty="0"/>
          </a:p>
          <a:p>
            <a:pPr lvl="1"/>
            <a:r>
              <a:rPr lang="en-US" dirty="0"/>
              <a:t>Frontend in HTML,CSS,JS</a:t>
            </a:r>
            <a:endParaRPr lang="en-US" sz="2000" dirty="0"/>
          </a:p>
          <a:p>
            <a:pPr lvl="1"/>
            <a:r>
              <a:rPr lang="en-US" dirty="0"/>
              <a:t>Rest API</a:t>
            </a:r>
            <a:endParaRPr lang="en-US" sz="2000" dirty="0"/>
          </a:p>
          <a:p>
            <a:pPr lvl="1"/>
            <a:r>
              <a:rPr lang="en-US" dirty="0"/>
              <a:t>Service Layer</a:t>
            </a:r>
            <a:endParaRPr lang="en-US" sz="2000" dirty="0"/>
          </a:p>
          <a:p>
            <a:pPr lvl="1"/>
            <a:r>
              <a:rPr lang="en-US" dirty="0"/>
              <a:t>File </a:t>
            </a:r>
            <a:r>
              <a:rPr lang="en-US" dirty="0" smtClean="0"/>
              <a:t>Interaction</a:t>
            </a:r>
            <a:endParaRPr lang="en-US" sz="2000" dirty="0"/>
          </a:p>
          <a:p>
            <a:pPr lvl="1"/>
            <a:r>
              <a:rPr lang="en-US" dirty="0" smtClean="0"/>
              <a:t>Lab</a:t>
            </a:r>
            <a:endParaRPr lang="en-US" sz="4400"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3382941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8635"/>
            <a:ext cx="10515600" cy="691165"/>
          </a:xfrm>
          <a:solidFill>
            <a:schemeClr val="accent2">
              <a:lumMod val="20000"/>
              <a:lumOff val="80000"/>
            </a:schemeClr>
          </a:solidFill>
        </p:spPr>
        <p:txBody>
          <a:bodyPr>
            <a:noAutofit/>
          </a:bodyPr>
          <a:lstStyle/>
          <a:p>
            <a:pPr algn="ctr"/>
            <a:r>
              <a:rPr lang="en-US" sz="5400" b="1" dirty="0" smtClean="0"/>
              <a:t>Course Contents- </a:t>
            </a:r>
            <a:r>
              <a:rPr lang="en-US" sz="5400" b="1" u="sng" dirty="0" smtClean="0"/>
              <a:t>Week15</a:t>
            </a:r>
            <a:endParaRPr lang="en-US" sz="5400" b="1" u="sng" dirty="0"/>
          </a:p>
        </p:txBody>
      </p:sp>
      <p:sp>
        <p:nvSpPr>
          <p:cNvPr id="3" name="Content Placeholder 2"/>
          <p:cNvSpPr>
            <a:spLocks noGrp="1"/>
          </p:cNvSpPr>
          <p:nvPr>
            <p:ph idx="1"/>
          </p:nvPr>
        </p:nvSpPr>
        <p:spPr>
          <a:xfrm>
            <a:off x="838200" y="1182414"/>
            <a:ext cx="10515600" cy="5360276"/>
          </a:xfrm>
        </p:spPr>
        <p:txBody>
          <a:bodyPr>
            <a:normAutofit/>
          </a:bodyPr>
          <a:lstStyle/>
          <a:p>
            <a:r>
              <a:rPr lang="en-US" dirty="0" smtClean="0"/>
              <a:t>We </a:t>
            </a:r>
            <a:r>
              <a:rPr lang="en-US" dirty="0"/>
              <a:t>will learn how Spring boot interacts with different databases.</a:t>
            </a:r>
            <a:endParaRPr lang="en-US" sz="2400" dirty="0"/>
          </a:p>
          <a:p>
            <a:pPr marL="0" indent="0">
              <a:buNone/>
            </a:pPr>
            <a:r>
              <a:rPr lang="en-US" b="1" dirty="0"/>
              <a:t> </a:t>
            </a:r>
            <a:endParaRPr lang="en-US" sz="2400" dirty="0"/>
          </a:p>
          <a:p>
            <a:pPr lvl="0"/>
            <a:r>
              <a:rPr lang="en-US" b="1" dirty="0"/>
              <a:t>Database Connectivity</a:t>
            </a:r>
            <a:endParaRPr lang="en-US" sz="2400" dirty="0"/>
          </a:p>
          <a:p>
            <a:pPr lvl="1"/>
            <a:r>
              <a:rPr lang="en-US" dirty="0"/>
              <a:t>Hibernate </a:t>
            </a:r>
            <a:endParaRPr lang="en-US" sz="2000" dirty="0"/>
          </a:p>
          <a:p>
            <a:pPr lvl="1"/>
            <a:r>
              <a:rPr lang="en-US" dirty="0"/>
              <a:t>Spring JPA</a:t>
            </a:r>
            <a:endParaRPr lang="en-US" sz="2000" dirty="0"/>
          </a:p>
          <a:p>
            <a:pPr lvl="1"/>
            <a:r>
              <a:rPr lang="en-US" dirty="0"/>
              <a:t>Spring MongoDB</a:t>
            </a:r>
            <a:endParaRPr lang="en-US" sz="2000" dirty="0"/>
          </a:p>
          <a:p>
            <a:pPr lvl="1"/>
            <a:r>
              <a:rPr lang="en-US" dirty="0"/>
              <a:t>Lab</a:t>
            </a:r>
            <a:endParaRPr lang="en-US" sz="2000" dirty="0"/>
          </a:p>
          <a:p>
            <a:pPr marL="0" indent="0">
              <a:buNone/>
            </a:pPr>
            <a:endParaRPr lang="en-US" sz="2400"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18438513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8635"/>
            <a:ext cx="10515600" cy="691165"/>
          </a:xfrm>
          <a:solidFill>
            <a:schemeClr val="accent2">
              <a:lumMod val="20000"/>
              <a:lumOff val="80000"/>
            </a:schemeClr>
          </a:solidFill>
        </p:spPr>
        <p:txBody>
          <a:bodyPr>
            <a:noAutofit/>
          </a:bodyPr>
          <a:lstStyle/>
          <a:p>
            <a:pPr algn="ctr"/>
            <a:r>
              <a:rPr lang="en-US" sz="5400" b="1" dirty="0" smtClean="0"/>
              <a:t>Course Contents- </a:t>
            </a:r>
            <a:r>
              <a:rPr lang="en-US" sz="5400" b="1" u="sng" dirty="0" smtClean="0"/>
              <a:t>Week1</a:t>
            </a:r>
            <a:r>
              <a:rPr lang="en-US" sz="5400" b="1" u="sng" dirty="0"/>
              <a:t>6</a:t>
            </a:r>
          </a:p>
        </p:txBody>
      </p:sp>
      <p:sp>
        <p:nvSpPr>
          <p:cNvPr id="3" name="Content Placeholder 2"/>
          <p:cNvSpPr>
            <a:spLocks noGrp="1"/>
          </p:cNvSpPr>
          <p:nvPr>
            <p:ph idx="1"/>
          </p:nvPr>
        </p:nvSpPr>
        <p:spPr>
          <a:xfrm>
            <a:off x="838200" y="1182414"/>
            <a:ext cx="10515600" cy="5360276"/>
          </a:xfrm>
        </p:spPr>
        <p:txBody>
          <a:bodyPr>
            <a:normAutofit/>
          </a:bodyPr>
          <a:lstStyle/>
          <a:p>
            <a:pPr algn="just"/>
            <a:r>
              <a:rPr lang="en-US" dirty="0" smtClean="0"/>
              <a:t>Security </a:t>
            </a:r>
            <a:r>
              <a:rPr lang="en-US" dirty="0"/>
              <a:t>is an essential factor for every application. </a:t>
            </a:r>
            <a:endParaRPr lang="en-US" dirty="0" smtClean="0"/>
          </a:p>
          <a:p>
            <a:pPr algn="just"/>
            <a:r>
              <a:rPr lang="en-US" dirty="0" smtClean="0"/>
              <a:t>Spring </a:t>
            </a:r>
            <a:r>
              <a:rPr lang="en-US" dirty="0"/>
              <a:t>boot provides the security module with a list of specifications.</a:t>
            </a:r>
            <a:endParaRPr lang="en-US" sz="2400" dirty="0"/>
          </a:p>
          <a:p>
            <a:pPr lvl="0"/>
            <a:endParaRPr lang="en-US" b="1" dirty="0" smtClean="0"/>
          </a:p>
          <a:p>
            <a:pPr lvl="0"/>
            <a:endParaRPr lang="en-US" b="1" dirty="0"/>
          </a:p>
          <a:p>
            <a:pPr lvl="0"/>
            <a:r>
              <a:rPr lang="en-US" b="1" dirty="0" smtClean="0"/>
              <a:t>Spring </a:t>
            </a:r>
            <a:r>
              <a:rPr lang="en-US" b="1" dirty="0"/>
              <a:t>Security</a:t>
            </a:r>
            <a:endParaRPr lang="en-US" sz="2400" dirty="0"/>
          </a:p>
          <a:p>
            <a:pPr lvl="1"/>
            <a:r>
              <a:rPr lang="en-US" dirty="0"/>
              <a:t>Authentication through JWT Token</a:t>
            </a:r>
            <a:endParaRPr lang="en-US" sz="2000" dirty="0"/>
          </a:p>
          <a:p>
            <a:pPr lvl="1"/>
            <a:r>
              <a:rPr lang="en-US" dirty="0"/>
              <a:t>Authorization through Database</a:t>
            </a:r>
            <a:endParaRPr lang="en-US" sz="2000" dirty="0"/>
          </a:p>
          <a:p>
            <a:pPr lvl="1"/>
            <a:r>
              <a:rPr lang="en-US" dirty="0" smtClean="0"/>
              <a:t>Lab</a:t>
            </a:r>
            <a:endParaRPr lang="en-US" sz="2000"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21498770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8635"/>
            <a:ext cx="10515600" cy="691165"/>
          </a:xfrm>
          <a:solidFill>
            <a:schemeClr val="accent2">
              <a:lumMod val="20000"/>
              <a:lumOff val="80000"/>
            </a:schemeClr>
          </a:solidFill>
        </p:spPr>
        <p:txBody>
          <a:bodyPr>
            <a:noAutofit/>
          </a:bodyPr>
          <a:lstStyle/>
          <a:p>
            <a:pPr algn="ctr"/>
            <a:r>
              <a:rPr lang="en-US" sz="5400" b="1" dirty="0" smtClean="0"/>
              <a:t>Course Contents- </a:t>
            </a:r>
            <a:r>
              <a:rPr lang="en-US" sz="5400" b="1" u="sng" dirty="0" smtClean="0"/>
              <a:t>Week17</a:t>
            </a:r>
            <a:endParaRPr lang="en-US" sz="5400" b="1" u="sng" dirty="0"/>
          </a:p>
        </p:txBody>
      </p:sp>
      <p:sp>
        <p:nvSpPr>
          <p:cNvPr id="3" name="Content Placeholder 2"/>
          <p:cNvSpPr>
            <a:spLocks noGrp="1"/>
          </p:cNvSpPr>
          <p:nvPr>
            <p:ph idx="1"/>
          </p:nvPr>
        </p:nvSpPr>
        <p:spPr>
          <a:xfrm>
            <a:off x="838200" y="1182414"/>
            <a:ext cx="10515600" cy="5360276"/>
          </a:xfrm>
        </p:spPr>
        <p:txBody>
          <a:bodyPr>
            <a:normAutofit/>
          </a:bodyPr>
          <a:lstStyle/>
          <a:p>
            <a:pPr algn="just"/>
            <a:r>
              <a:rPr lang="en-US" dirty="0" smtClean="0"/>
              <a:t>Caching </a:t>
            </a:r>
            <a:r>
              <a:rPr lang="en-US" dirty="0"/>
              <a:t>is a part of temporary memory (RAM). It lies between the application and the persistence database. Spring boot also provides the APIs regarding cache </a:t>
            </a:r>
            <a:r>
              <a:rPr lang="en-US" dirty="0" smtClean="0"/>
              <a:t>also </a:t>
            </a:r>
            <a:r>
              <a:rPr lang="en-US" dirty="0"/>
              <a:t>we will learn what is spring batch and how it works </a:t>
            </a:r>
            <a:endParaRPr lang="en-US" sz="2400" dirty="0"/>
          </a:p>
          <a:p>
            <a:endParaRPr lang="en-US" b="1" dirty="0" smtClean="0"/>
          </a:p>
          <a:p>
            <a:endParaRPr lang="en-US" b="1" dirty="0"/>
          </a:p>
          <a:p>
            <a:r>
              <a:rPr lang="en-US" b="1" dirty="0" smtClean="0"/>
              <a:t>Cache Management</a:t>
            </a:r>
          </a:p>
          <a:p>
            <a:pPr lvl="1"/>
            <a:r>
              <a:rPr lang="en-US" dirty="0" smtClean="0"/>
              <a:t>Spring </a:t>
            </a:r>
            <a:r>
              <a:rPr lang="en-US" dirty="0"/>
              <a:t>Cache</a:t>
            </a:r>
            <a:endParaRPr lang="en-US" sz="2000" dirty="0"/>
          </a:p>
          <a:p>
            <a:pPr lvl="1"/>
            <a:r>
              <a:rPr lang="en-US" dirty="0"/>
              <a:t>Spring Batch</a:t>
            </a:r>
            <a:endParaRPr lang="en-US" sz="2000" dirty="0"/>
          </a:p>
          <a:p>
            <a:pPr lvl="1"/>
            <a:r>
              <a:rPr lang="en-US" dirty="0"/>
              <a:t>Lab</a:t>
            </a:r>
            <a:endParaRPr lang="en-US" sz="2000"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25341824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8635"/>
            <a:ext cx="10515600" cy="691165"/>
          </a:xfrm>
          <a:solidFill>
            <a:schemeClr val="accent2">
              <a:lumMod val="20000"/>
              <a:lumOff val="80000"/>
            </a:schemeClr>
          </a:solidFill>
        </p:spPr>
        <p:txBody>
          <a:bodyPr>
            <a:noAutofit/>
          </a:bodyPr>
          <a:lstStyle/>
          <a:p>
            <a:pPr algn="ctr"/>
            <a:r>
              <a:rPr lang="en-US" sz="5400" b="1" dirty="0" smtClean="0"/>
              <a:t>Java With Spring</a:t>
            </a:r>
            <a:endParaRPr lang="en-US" sz="5400" b="1" dirty="0"/>
          </a:p>
        </p:txBody>
      </p:sp>
      <p:sp>
        <p:nvSpPr>
          <p:cNvPr id="3" name="Content Placeholder 2"/>
          <p:cNvSpPr>
            <a:spLocks noGrp="1"/>
          </p:cNvSpPr>
          <p:nvPr>
            <p:ph idx="1"/>
          </p:nvPr>
        </p:nvSpPr>
        <p:spPr>
          <a:xfrm>
            <a:off x="838200" y="1182414"/>
            <a:ext cx="10515600" cy="4868421"/>
          </a:xfrm>
        </p:spPr>
        <p:txBody>
          <a:bodyPr/>
          <a:lstStyle/>
          <a:p>
            <a:pPr algn="just">
              <a:lnSpc>
                <a:spcPct val="150000"/>
              </a:lnSpc>
            </a:pPr>
            <a:r>
              <a:rPr lang="en-US" dirty="0"/>
              <a:t>Java is known for reliability, maintainability, and ease of development</a:t>
            </a:r>
          </a:p>
          <a:p>
            <a:pPr algn="just">
              <a:lnSpc>
                <a:spcPct val="150000"/>
              </a:lnSpc>
            </a:pPr>
            <a:r>
              <a:rPr lang="en-US" dirty="0" smtClean="0"/>
              <a:t>Participants gain </a:t>
            </a:r>
            <a:r>
              <a:rPr lang="en-US" dirty="0"/>
              <a:t>extensive hands-on experience writing, compiling, and executing Java programs. </a:t>
            </a:r>
            <a:endParaRPr lang="en-US" dirty="0" smtClean="0"/>
          </a:p>
          <a:p>
            <a:pPr algn="just">
              <a:lnSpc>
                <a:spcPct val="150000"/>
              </a:lnSpc>
            </a:pPr>
            <a:r>
              <a:rPr lang="en-US" dirty="0" smtClean="0"/>
              <a:t>They </a:t>
            </a:r>
            <a:r>
              <a:rPr lang="en-US" dirty="0"/>
              <a:t>will learn to build robust web applications that use Java’s object-oriented and functional features. </a:t>
            </a:r>
            <a:endParaRPr lang="en-US" dirty="0" smtClean="0"/>
          </a:p>
          <a:p>
            <a:pPr algn="just">
              <a:lnSpc>
                <a:spcPct val="150000"/>
              </a:lnSpc>
            </a:pPr>
            <a:endParaRPr lang="en-US"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6" name="Picture 5"/>
          <p:cNvPicPr>
            <a:picLocks noChangeAspect="1"/>
          </p:cNvPicPr>
          <p:nvPr/>
        </p:nvPicPr>
        <p:blipFill rotWithShape="1">
          <a:blip r:embed="rId3"/>
          <a:srcRect l="15159" t="32097" r="14053" b="28346"/>
          <a:stretch/>
        </p:blipFill>
        <p:spPr>
          <a:xfrm>
            <a:off x="10011112" y="-15769"/>
            <a:ext cx="2144111" cy="8355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38520531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347"/>
            <a:ext cx="10515600" cy="691165"/>
          </a:xfrm>
          <a:solidFill>
            <a:schemeClr val="accent2">
              <a:lumMod val="20000"/>
              <a:lumOff val="80000"/>
            </a:schemeClr>
          </a:solidFill>
        </p:spPr>
        <p:txBody>
          <a:bodyPr>
            <a:noAutofit/>
          </a:bodyPr>
          <a:lstStyle/>
          <a:p>
            <a:pPr algn="ctr"/>
            <a:r>
              <a:rPr lang="en-US" sz="5400" b="1" dirty="0" smtClean="0"/>
              <a:t>Learning Outcomes</a:t>
            </a:r>
            <a:endParaRPr lang="en-US" sz="5400" b="1" dirty="0"/>
          </a:p>
        </p:txBody>
      </p:sp>
      <p:sp>
        <p:nvSpPr>
          <p:cNvPr id="3" name="Content Placeholder 2"/>
          <p:cNvSpPr>
            <a:spLocks noGrp="1"/>
          </p:cNvSpPr>
          <p:nvPr>
            <p:ph idx="1"/>
          </p:nvPr>
        </p:nvSpPr>
        <p:spPr>
          <a:xfrm>
            <a:off x="838200" y="1324308"/>
            <a:ext cx="10515600" cy="4868421"/>
          </a:xfrm>
        </p:spPr>
        <p:txBody>
          <a:bodyPr>
            <a:noAutofit/>
          </a:bodyPr>
          <a:lstStyle/>
          <a:p>
            <a:pPr lvl="0" algn="just">
              <a:lnSpc>
                <a:spcPct val="130000"/>
              </a:lnSpc>
            </a:pPr>
            <a:r>
              <a:rPr lang="en-US" dirty="0"/>
              <a:t>Implement syntax rules in Java programs.</a:t>
            </a:r>
          </a:p>
          <a:p>
            <a:pPr lvl="0" algn="just">
              <a:lnSpc>
                <a:spcPct val="130000"/>
              </a:lnSpc>
            </a:pPr>
            <a:r>
              <a:rPr lang="en-US" dirty="0"/>
              <a:t>Transform the real world object into Object oriented world</a:t>
            </a:r>
          </a:p>
          <a:p>
            <a:pPr lvl="0" algn="just">
              <a:lnSpc>
                <a:spcPct val="130000"/>
              </a:lnSpc>
            </a:pPr>
            <a:r>
              <a:rPr lang="en-US" dirty="0"/>
              <a:t>Functional Programming</a:t>
            </a:r>
          </a:p>
          <a:p>
            <a:pPr lvl="0" algn="just">
              <a:lnSpc>
                <a:spcPct val="130000"/>
              </a:lnSpc>
            </a:pPr>
            <a:r>
              <a:rPr lang="en-US" dirty="0"/>
              <a:t>Multithreading</a:t>
            </a:r>
          </a:p>
          <a:p>
            <a:pPr lvl="0" algn="just">
              <a:lnSpc>
                <a:spcPct val="130000"/>
              </a:lnSpc>
            </a:pPr>
            <a:r>
              <a:rPr lang="en-US" dirty="0"/>
              <a:t>Use data structure techniques </a:t>
            </a:r>
          </a:p>
          <a:p>
            <a:pPr lvl="0" algn="just">
              <a:lnSpc>
                <a:spcPct val="130000"/>
              </a:lnSpc>
            </a:pPr>
            <a:r>
              <a:rPr lang="en-US" dirty="0"/>
              <a:t>How to use </a:t>
            </a:r>
            <a:r>
              <a:rPr lang="en-US" dirty="0" err="1"/>
              <a:t>Git</a:t>
            </a:r>
            <a:endParaRPr lang="en-US" dirty="0"/>
          </a:p>
          <a:p>
            <a:pPr lvl="0" algn="just">
              <a:lnSpc>
                <a:spcPct val="130000"/>
              </a:lnSpc>
            </a:pPr>
            <a:r>
              <a:rPr lang="en-US" dirty="0"/>
              <a:t>Get an overview of N-tier Application</a:t>
            </a:r>
          </a:p>
          <a:p>
            <a:pPr lvl="0" algn="just">
              <a:lnSpc>
                <a:spcPct val="130000"/>
              </a:lnSpc>
            </a:pPr>
            <a:r>
              <a:rPr lang="en-US" dirty="0"/>
              <a:t>Get an overview of Web Development  with Spring Echo System</a:t>
            </a:r>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spTree>
    <p:extLst>
      <p:ext uri="{BB962C8B-B14F-4D97-AF65-F5344CB8AC3E}">
        <p14:creationId xmlns:p14="http://schemas.microsoft.com/office/powerpoint/2010/main" val="3065867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347"/>
            <a:ext cx="10515600" cy="691165"/>
          </a:xfrm>
          <a:solidFill>
            <a:schemeClr val="accent2">
              <a:lumMod val="20000"/>
              <a:lumOff val="80000"/>
            </a:schemeClr>
          </a:solidFill>
        </p:spPr>
        <p:txBody>
          <a:bodyPr>
            <a:noAutofit/>
          </a:bodyPr>
          <a:lstStyle/>
          <a:p>
            <a:pPr algn="ctr"/>
            <a:r>
              <a:rPr lang="en-US" sz="5400" b="1" dirty="0" smtClean="0"/>
              <a:t>Recommended Books</a:t>
            </a:r>
            <a:endParaRPr lang="en-US" sz="5400" b="1"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pic>
        <p:nvPicPr>
          <p:cNvPr id="6" name="Picture 5"/>
          <p:cNvPicPr>
            <a:picLocks noChangeAspect="1"/>
          </p:cNvPicPr>
          <p:nvPr/>
        </p:nvPicPr>
        <p:blipFill>
          <a:blip r:embed="rId4"/>
          <a:stretch>
            <a:fillRect/>
          </a:stretch>
        </p:blipFill>
        <p:spPr>
          <a:xfrm>
            <a:off x="0" y="1137996"/>
            <a:ext cx="2587844" cy="2179045"/>
          </a:xfrm>
          <a:prstGeom prst="rect">
            <a:avLst/>
          </a:prstGeom>
        </p:spPr>
      </p:pic>
      <p:pic>
        <p:nvPicPr>
          <p:cNvPr id="7" name="Picture 6"/>
          <p:cNvPicPr>
            <a:picLocks noChangeAspect="1"/>
          </p:cNvPicPr>
          <p:nvPr/>
        </p:nvPicPr>
        <p:blipFill>
          <a:blip r:embed="rId5"/>
          <a:stretch>
            <a:fillRect/>
          </a:stretch>
        </p:blipFill>
        <p:spPr>
          <a:xfrm>
            <a:off x="3714750" y="1003459"/>
            <a:ext cx="3400426" cy="1657350"/>
          </a:xfrm>
          <a:prstGeom prst="rect">
            <a:avLst/>
          </a:prstGeom>
        </p:spPr>
      </p:pic>
      <p:grpSp>
        <p:nvGrpSpPr>
          <p:cNvPr id="3" name="Group 2"/>
          <p:cNvGrpSpPr/>
          <p:nvPr/>
        </p:nvGrpSpPr>
        <p:grpSpPr>
          <a:xfrm>
            <a:off x="7827606" y="819800"/>
            <a:ext cx="3910687" cy="2367008"/>
            <a:chOff x="7827606" y="819800"/>
            <a:chExt cx="3910687" cy="2367008"/>
          </a:xfrm>
        </p:grpSpPr>
        <p:grpSp>
          <p:nvGrpSpPr>
            <p:cNvPr id="10" name="Group 9"/>
            <p:cNvGrpSpPr/>
            <p:nvPr/>
          </p:nvGrpSpPr>
          <p:grpSpPr>
            <a:xfrm>
              <a:off x="7827606" y="919859"/>
              <a:ext cx="3905251" cy="2266949"/>
              <a:chOff x="7810500" y="1809750"/>
              <a:chExt cx="3905251" cy="2266949"/>
            </a:xfrm>
          </p:grpSpPr>
          <p:pic>
            <p:nvPicPr>
              <p:cNvPr id="8" name="Picture 7"/>
              <p:cNvPicPr>
                <a:picLocks noChangeAspect="1"/>
              </p:cNvPicPr>
              <p:nvPr/>
            </p:nvPicPr>
            <p:blipFill>
              <a:blip r:embed="rId6"/>
              <a:stretch>
                <a:fillRect/>
              </a:stretch>
            </p:blipFill>
            <p:spPr>
              <a:xfrm>
                <a:off x="7810500" y="1809750"/>
                <a:ext cx="3905251" cy="2266949"/>
              </a:xfrm>
              <a:prstGeom prst="rect">
                <a:avLst/>
              </a:prstGeom>
            </p:spPr>
          </p:pic>
          <p:pic>
            <p:nvPicPr>
              <p:cNvPr id="9" name="Picture 8"/>
              <p:cNvPicPr>
                <a:picLocks noChangeAspect="1"/>
              </p:cNvPicPr>
              <p:nvPr/>
            </p:nvPicPr>
            <p:blipFill>
              <a:blip r:embed="rId7"/>
              <a:stretch>
                <a:fillRect/>
              </a:stretch>
            </p:blipFill>
            <p:spPr>
              <a:xfrm>
                <a:off x="8820150" y="3705224"/>
                <a:ext cx="2895601" cy="371475"/>
              </a:xfrm>
              <a:prstGeom prst="rect">
                <a:avLst/>
              </a:prstGeom>
            </p:spPr>
          </p:pic>
        </p:grpSp>
        <p:pic>
          <p:nvPicPr>
            <p:cNvPr id="11" name="Picture 10"/>
            <p:cNvPicPr>
              <a:picLocks noChangeAspect="1"/>
            </p:cNvPicPr>
            <p:nvPr/>
          </p:nvPicPr>
          <p:blipFill>
            <a:blip r:embed="rId8"/>
            <a:stretch>
              <a:fillRect/>
            </a:stretch>
          </p:blipFill>
          <p:spPr>
            <a:xfrm>
              <a:off x="10538143" y="819800"/>
              <a:ext cx="1200150" cy="1028700"/>
            </a:xfrm>
            <a:prstGeom prst="rect">
              <a:avLst/>
            </a:prstGeom>
          </p:spPr>
        </p:pic>
      </p:grpSp>
      <p:pic>
        <p:nvPicPr>
          <p:cNvPr id="12" name="Picture 11"/>
          <p:cNvPicPr>
            <a:picLocks noChangeAspect="1"/>
          </p:cNvPicPr>
          <p:nvPr/>
        </p:nvPicPr>
        <p:blipFill>
          <a:blip r:embed="rId9"/>
          <a:stretch>
            <a:fillRect/>
          </a:stretch>
        </p:blipFill>
        <p:spPr>
          <a:xfrm>
            <a:off x="222766" y="3749678"/>
            <a:ext cx="2914650" cy="2724150"/>
          </a:xfrm>
          <a:prstGeom prst="rect">
            <a:avLst/>
          </a:prstGeom>
        </p:spPr>
      </p:pic>
      <p:pic>
        <p:nvPicPr>
          <p:cNvPr id="1026" name="Picture 2" descr="https://images-na.ssl-images-amazon.com/images/I/51e+4hFIWtL._SX404_BO1,204,203,200_.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27882" y="3528811"/>
            <a:ext cx="2878226" cy="36803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11"/>
          <a:stretch>
            <a:fillRect/>
          </a:stretch>
        </p:blipFill>
        <p:spPr>
          <a:xfrm>
            <a:off x="8050303" y="3301155"/>
            <a:ext cx="2446139" cy="3576379"/>
          </a:xfrm>
          <a:prstGeom prst="rect">
            <a:avLst/>
          </a:prstGeom>
        </p:spPr>
      </p:pic>
    </p:spTree>
    <p:extLst>
      <p:ext uri="{BB962C8B-B14F-4D97-AF65-F5344CB8AC3E}">
        <p14:creationId xmlns:p14="http://schemas.microsoft.com/office/powerpoint/2010/main" val="436574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347"/>
            <a:ext cx="10515600" cy="691165"/>
          </a:xfrm>
          <a:solidFill>
            <a:schemeClr val="accent2">
              <a:lumMod val="20000"/>
              <a:lumOff val="80000"/>
            </a:schemeClr>
          </a:solidFill>
        </p:spPr>
        <p:txBody>
          <a:bodyPr>
            <a:noAutofit/>
          </a:bodyPr>
          <a:lstStyle/>
          <a:p>
            <a:pPr algn="ctr"/>
            <a:r>
              <a:rPr lang="en-US" sz="5400" b="1" dirty="0" smtClean="0"/>
              <a:t>Online Sources</a:t>
            </a:r>
            <a:endParaRPr lang="en-US" sz="5400" b="1" dirty="0"/>
          </a:p>
        </p:txBody>
      </p:sp>
      <p:sp>
        <p:nvSpPr>
          <p:cNvPr id="3" name="Content Placeholder 2"/>
          <p:cNvSpPr>
            <a:spLocks noGrp="1"/>
          </p:cNvSpPr>
          <p:nvPr>
            <p:ph idx="1"/>
          </p:nvPr>
        </p:nvSpPr>
        <p:spPr>
          <a:xfrm>
            <a:off x="838200" y="1324308"/>
            <a:ext cx="10515600" cy="4868421"/>
          </a:xfrm>
        </p:spPr>
        <p:txBody>
          <a:bodyPr>
            <a:noAutofit/>
          </a:bodyPr>
          <a:lstStyle/>
          <a:p>
            <a:pPr lvl="0" algn="just">
              <a:lnSpc>
                <a:spcPct val="130000"/>
              </a:lnSpc>
            </a:pPr>
            <a:r>
              <a:rPr lang="en-US" dirty="0">
                <a:hlinkClick r:id="rId2"/>
              </a:rPr>
              <a:t>https://www.learnjavaonline.org</a:t>
            </a:r>
            <a:r>
              <a:rPr lang="en-US" dirty="0" smtClean="0">
                <a:hlinkClick r:id="rId2"/>
              </a:rPr>
              <a:t>/</a:t>
            </a:r>
            <a:endParaRPr lang="en-US" dirty="0" smtClean="0"/>
          </a:p>
          <a:p>
            <a:pPr lvl="0" algn="just">
              <a:lnSpc>
                <a:spcPct val="130000"/>
              </a:lnSpc>
            </a:pPr>
            <a:r>
              <a:rPr lang="en-US" dirty="0">
                <a:hlinkClick r:id="rId3"/>
              </a:rPr>
              <a:t>https://</a:t>
            </a:r>
            <a:r>
              <a:rPr lang="en-US" dirty="0" smtClean="0">
                <a:hlinkClick r:id="rId3"/>
              </a:rPr>
              <a:t>www.codecademy.com/learn/learn-java</a:t>
            </a:r>
            <a:endParaRPr lang="en-US" dirty="0" smtClean="0"/>
          </a:p>
          <a:p>
            <a:pPr lvl="0" algn="just">
              <a:lnSpc>
                <a:spcPct val="130000"/>
              </a:lnSpc>
            </a:pPr>
            <a:r>
              <a:rPr lang="en-US" dirty="0">
                <a:hlinkClick r:id="rId4"/>
              </a:rPr>
              <a:t>https://www.udemy.com/topic/spring-framework</a:t>
            </a:r>
            <a:r>
              <a:rPr lang="en-US" dirty="0" smtClean="0">
                <a:hlinkClick r:id="rId4"/>
              </a:rPr>
              <a:t>/</a:t>
            </a:r>
            <a:endParaRPr lang="en-US" dirty="0" smtClean="0"/>
          </a:p>
          <a:p>
            <a:pPr lvl="0" algn="just">
              <a:lnSpc>
                <a:spcPct val="130000"/>
              </a:lnSpc>
            </a:pPr>
            <a:r>
              <a:rPr lang="en-US" dirty="0">
                <a:hlinkClick r:id="rId5"/>
              </a:rPr>
              <a:t>https://</a:t>
            </a:r>
            <a:r>
              <a:rPr lang="en-US" dirty="0" smtClean="0">
                <a:hlinkClick r:id="rId5"/>
              </a:rPr>
              <a:t>www.youtube.com/watch?v=4EmQNuc7tPA&amp;list=PLoXwygpUa4moJYTGUxOGVRuVRcFYVJCCL</a:t>
            </a:r>
            <a:endParaRPr lang="en-US" dirty="0" smtClean="0"/>
          </a:p>
          <a:p>
            <a:pPr lvl="0" algn="just">
              <a:lnSpc>
                <a:spcPct val="130000"/>
              </a:lnSpc>
            </a:pPr>
            <a:endParaRPr lang="en-US" dirty="0"/>
          </a:p>
        </p:txBody>
      </p:sp>
      <p:pic>
        <p:nvPicPr>
          <p:cNvPr id="4" name="Picture 3"/>
          <p:cNvPicPr>
            <a:picLocks noChangeAspect="1"/>
          </p:cNvPicPr>
          <p:nvPr/>
        </p:nvPicPr>
        <p:blipFill rotWithShape="1">
          <a:blip r:embed="rId6"/>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7"/>
          <a:srcRect l="15159" t="32097" r="14053" b="28346"/>
          <a:stretch/>
        </p:blipFill>
        <p:spPr>
          <a:xfrm>
            <a:off x="10011112" y="-15769"/>
            <a:ext cx="2144111" cy="835569"/>
          </a:xfrm>
          <a:prstGeom prst="rect">
            <a:avLst/>
          </a:prstGeom>
        </p:spPr>
      </p:pic>
    </p:spTree>
    <p:extLst>
      <p:ext uri="{BB962C8B-B14F-4D97-AF65-F5344CB8AC3E}">
        <p14:creationId xmlns:p14="http://schemas.microsoft.com/office/powerpoint/2010/main" val="1764118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8635"/>
            <a:ext cx="10515600" cy="691165"/>
          </a:xfrm>
          <a:solidFill>
            <a:schemeClr val="accent2">
              <a:lumMod val="20000"/>
              <a:lumOff val="80000"/>
            </a:schemeClr>
          </a:solidFill>
        </p:spPr>
        <p:txBody>
          <a:bodyPr>
            <a:noAutofit/>
          </a:bodyPr>
          <a:lstStyle/>
          <a:p>
            <a:pPr algn="ctr"/>
            <a:r>
              <a:rPr lang="en-US" sz="5400" b="1" dirty="0" smtClean="0"/>
              <a:t>Java - IDE</a:t>
            </a:r>
            <a:endParaRPr lang="en-US" sz="5400" b="1"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6313" y="1103800"/>
            <a:ext cx="3030712" cy="2621566"/>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693" y="1114424"/>
            <a:ext cx="2548652" cy="2886075"/>
          </a:xfrm>
          <a:prstGeom prst="rect">
            <a:avLst/>
          </a:prstGeom>
        </p:spPr>
      </p:pic>
      <p:pic>
        <p:nvPicPr>
          <p:cNvPr id="6" name="Picture 5"/>
          <p:cNvPicPr>
            <a:picLocks noChangeAspect="1"/>
          </p:cNvPicPr>
          <p:nvPr/>
        </p:nvPicPr>
        <p:blipFill>
          <a:blip r:embed="rId6"/>
          <a:stretch>
            <a:fillRect/>
          </a:stretch>
        </p:blipFill>
        <p:spPr>
          <a:xfrm>
            <a:off x="210693" y="4295123"/>
            <a:ext cx="2057400" cy="2219325"/>
          </a:xfrm>
          <a:prstGeom prst="rect">
            <a:avLst/>
          </a:prstGeom>
        </p:spPr>
      </p:pic>
      <p:pic>
        <p:nvPicPr>
          <p:cNvPr id="10" name="Picture 9"/>
          <p:cNvPicPr>
            <a:picLocks noChangeAspect="1"/>
          </p:cNvPicPr>
          <p:nvPr/>
        </p:nvPicPr>
        <p:blipFill rotWithShape="1">
          <a:blip r:embed="rId7"/>
          <a:srcRect l="21636" t="24840" r="2223" b="15710"/>
          <a:stretch/>
        </p:blipFill>
        <p:spPr>
          <a:xfrm>
            <a:off x="3207025" y="4639680"/>
            <a:ext cx="3631097" cy="1999659"/>
          </a:xfrm>
          <a:prstGeom prst="rect">
            <a:avLst/>
          </a:prstGeom>
        </p:spPr>
      </p:pic>
      <p:pic>
        <p:nvPicPr>
          <p:cNvPr id="2054" name="Picture 6" descr="JCreator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64688" y="4591758"/>
            <a:ext cx="209550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ntelliJ IDE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4688" y="1103800"/>
            <a:ext cx="2494860" cy="2621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591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347"/>
            <a:ext cx="10515600" cy="691165"/>
          </a:xfrm>
          <a:solidFill>
            <a:schemeClr val="accent2">
              <a:lumMod val="20000"/>
              <a:lumOff val="80000"/>
            </a:schemeClr>
          </a:solidFill>
        </p:spPr>
        <p:txBody>
          <a:bodyPr>
            <a:noAutofit/>
          </a:bodyPr>
          <a:lstStyle/>
          <a:p>
            <a:pPr algn="ctr"/>
            <a:r>
              <a:rPr lang="en-US" sz="5400" b="1" dirty="0" smtClean="0"/>
              <a:t>Learning Outcomes</a:t>
            </a:r>
            <a:endParaRPr lang="en-US" sz="5400" b="1" dirty="0"/>
          </a:p>
        </p:txBody>
      </p:sp>
      <p:sp>
        <p:nvSpPr>
          <p:cNvPr id="3" name="Content Placeholder 2"/>
          <p:cNvSpPr>
            <a:spLocks noGrp="1"/>
          </p:cNvSpPr>
          <p:nvPr>
            <p:ph idx="1"/>
          </p:nvPr>
        </p:nvSpPr>
        <p:spPr>
          <a:xfrm>
            <a:off x="838200" y="1324308"/>
            <a:ext cx="10515600" cy="4868421"/>
          </a:xfrm>
        </p:spPr>
        <p:txBody>
          <a:bodyPr>
            <a:noAutofit/>
          </a:bodyPr>
          <a:lstStyle/>
          <a:p>
            <a:pPr lvl="0" algn="just">
              <a:lnSpc>
                <a:spcPct val="130000"/>
              </a:lnSpc>
            </a:pPr>
            <a:r>
              <a:rPr lang="en-US" dirty="0"/>
              <a:t>Implement syntax rules in Java programs.</a:t>
            </a:r>
          </a:p>
          <a:p>
            <a:pPr lvl="0" algn="just">
              <a:lnSpc>
                <a:spcPct val="130000"/>
              </a:lnSpc>
            </a:pPr>
            <a:r>
              <a:rPr lang="en-US" dirty="0"/>
              <a:t>Transform the real world object into Object oriented world</a:t>
            </a:r>
          </a:p>
          <a:p>
            <a:pPr lvl="0" algn="just">
              <a:lnSpc>
                <a:spcPct val="130000"/>
              </a:lnSpc>
            </a:pPr>
            <a:r>
              <a:rPr lang="en-US" dirty="0"/>
              <a:t>Functional Programming</a:t>
            </a:r>
          </a:p>
          <a:p>
            <a:pPr lvl="0" algn="just">
              <a:lnSpc>
                <a:spcPct val="130000"/>
              </a:lnSpc>
            </a:pPr>
            <a:r>
              <a:rPr lang="en-US" dirty="0"/>
              <a:t>Multithreading</a:t>
            </a:r>
          </a:p>
          <a:p>
            <a:pPr lvl="0" algn="just">
              <a:lnSpc>
                <a:spcPct val="130000"/>
              </a:lnSpc>
            </a:pPr>
            <a:r>
              <a:rPr lang="en-US" dirty="0"/>
              <a:t>Use data structure techniques </a:t>
            </a:r>
          </a:p>
          <a:p>
            <a:pPr lvl="0" algn="just">
              <a:lnSpc>
                <a:spcPct val="130000"/>
              </a:lnSpc>
            </a:pPr>
            <a:r>
              <a:rPr lang="en-US" dirty="0"/>
              <a:t>How to use </a:t>
            </a:r>
            <a:r>
              <a:rPr lang="en-US" dirty="0" err="1"/>
              <a:t>Git</a:t>
            </a:r>
            <a:endParaRPr lang="en-US" dirty="0"/>
          </a:p>
          <a:p>
            <a:pPr lvl="0" algn="just">
              <a:lnSpc>
                <a:spcPct val="130000"/>
              </a:lnSpc>
            </a:pPr>
            <a:r>
              <a:rPr lang="en-US" dirty="0"/>
              <a:t>Get an overview of N-tier Application</a:t>
            </a:r>
          </a:p>
          <a:p>
            <a:pPr lvl="0" algn="just">
              <a:lnSpc>
                <a:spcPct val="130000"/>
              </a:lnSpc>
            </a:pPr>
            <a:r>
              <a:rPr lang="en-US" dirty="0"/>
              <a:t>Get an overview of Web Development  with Spring Echo System</a:t>
            </a:r>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41273048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8635"/>
            <a:ext cx="10515600" cy="691165"/>
          </a:xfrm>
          <a:solidFill>
            <a:schemeClr val="accent2">
              <a:lumMod val="20000"/>
              <a:lumOff val="80000"/>
            </a:schemeClr>
          </a:solidFill>
        </p:spPr>
        <p:txBody>
          <a:bodyPr vert="horz" lIns="91440" tIns="45720" rIns="91440" bIns="45720" rtlCol="0" anchor="ctr">
            <a:noAutofit/>
          </a:bodyPr>
          <a:lstStyle/>
          <a:p>
            <a:pPr algn="ctr"/>
            <a:r>
              <a:rPr lang="en-US" sz="5400" b="1" dirty="0"/>
              <a:t>Course Contents- Week01</a:t>
            </a:r>
          </a:p>
        </p:txBody>
      </p:sp>
      <p:sp>
        <p:nvSpPr>
          <p:cNvPr id="3" name="Content Placeholder 2"/>
          <p:cNvSpPr>
            <a:spLocks noGrp="1"/>
          </p:cNvSpPr>
          <p:nvPr>
            <p:ph idx="1"/>
          </p:nvPr>
        </p:nvSpPr>
        <p:spPr>
          <a:xfrm>
            <a:off x="838200" y="1182414"/>
            <a:ext cx="10515600" cy="5360276"/>
          </a:xfrm>
        </p:spPr>
        <p:txBody>
          <a:bodyPr>
            <a:normAutofit lnSpcReduction="10000"/>
          </a:bodyPr>
          <a:lstStyle/>
          <a:p>
            <a:pPr algn="just"/>
            <a:r>
              <a:rPr lang="en-US" dirty="0" smtClean="0"/>
              <a:t>Learn </a:t>
            </a:r>
            <a:r>
              <a:rPr lang="en-US" dirty="0"/>
              <a:t>about how to setup JDK on a local machine </a:t>
            </a:r>
            <a:endParaRPr lang="en-US" dirty="0" smtClean="0"/>
          </a:p>
          <a:p>
            <a:pPr algn="just"/>
            <a:r>
              <a:rPr lang="en-US" dirty="0"/>
              <a:t>P</a:t>
            </a:r>
            <a:r>
              <a:rPr lang="en-US" dirty="0" smtClean="0"/>
              <a:t>ick </a:t>
            </a:r>
            <a:r>
              <a:rPr lang="en-US" dirty="0"/>
              <a:t>some integrated development environment (IDE). </a:t>
            </a:r>
          </a:p>
          <a:p>
            <a:pPr algn="just"/>
            <a:r>
              <a:rPr lang="en-US" dirty="0" smtClean="0"/>
              <a:t>Understand </a:t>
            </a:r>
            <a:r>
              <a:rPr lang="en-US" dirty="0"/>
              <a:t>the basic syntax of Java with some examples</a:t>
            </a:r>
            <a:r>
              <a:rPr lang="en-US" dirty="0" smtClean="0"/>
              <a:t>.</a:t>
            </a:r>
            <a:endParaRPr lang="en-US" sz="2400" dirty="0"/>
          </a:p>
          <a:p>
            <a:pPr lvl="0"/>
            <a:r>
              <a:rPr lang="en-US" b="1" dirty="0"/>
              <a:t>Installation </a:t>
            </a:r>
            <a:endParaRPr lang="en-US" sz="2400" dirty="0"/>
          </a:p>
          <a:p>
            <a:pPr lvl="1"/>
            <a:r>
              <a:rPr lang="en-US" dirty="0"/>
              <a:t>JDK 8 installation</a:t>
            </a:r>
            <a:endParaRPr lang="en-US" sz="2000" dirty="0"/>
          </a:p>
          <a:p>
            <a:pPr lvl="1"/>
            <a:r>
              <a:rPr lang="en-US" dirty="0"/>
              <a:t>IDE </a:t>
            </a:r>
            <a:r>
              <a:rPr lang="en-US" dirty="0" smtClean="0"/>
              <a:t>installation</a:t>
            </a:r>
            <a:endParaRPr lang="en-US" sz="2400" dirty="0"/>
          </a:p>
          <a:p>
            <a:pPr lvl="0"/>
            <a:r>
              <a:rPr lang="en-US" b="1" dirty="0">
                <a:solidFill>
                  <a:schemeClr val="accent3">
                    <a:lumMod val="20000"/>
                    <a:lumOff val="80000"/>
                  </a:schemeClr>
                </a:solidFill>
              </a:rPr>
              <a:t>Java Basics</a:t>
            </a:r>
            <a:endParaRPr lang="en-US" sz="2400" dirty="0">
              <a:solidFill>
                <a:schemeClr val="accent3">
                  <a:lumMod val="20000"/>
                  <a:lumOff val="80000"/>
                </a:schemeClr>
              </a:solidFill>
            </a:endParaRPr>
          </a:p>
          <a:p>
            <a:pPr lvl="1"/>
            <a:r>
              <a:rPr lang="en-US" dirty="0">
                <a:solidFill>
                  <a:schemeClr val="accent3">
                    <a:lumMod val="20000"/>
                    <a:lumOff val="80000"/>
                  </a:schemeClr>
                </a:solidFill>
              </a:rPr>
              <a:t>Data Types</a:t>
            </a:r>
            <a:endParaRPr lang="en-US" sz="2000" dirty="0">
              <a:solidFill>
                <a:schemeClr val="accent3">
                  <a:lumMod val="20000"/>
                  <a:lumOff val="80000"/>
                </a:schemeClr>
              </a:solidFill>
            </a:endParaRPr>
          </a:p>
          <a:p>
            <a:pPr lvl="1"/>
            <a:r>
              <a:rPr lang="en-US" dirty="0">
                <a:solidFill>
                  <a:schemeClr val="accent3">
                    <a:lumMod val="20000"/>
                    <a:lumOff val="80000"/>
                  </a:schemeClr>
                </a:solidFill>
              </a:rPr>
              <a:t>Arrays</a:t>
            </a:r>
            <a:endParaRPr lang="en-US" sz="2000" dirty="0">
              <a:solidFill>
                <a:schemeClr val="accent3">
                  <a:lumMod val="20000"/>
                  <a:lumOff val="80000"/>
                </a:schemeClr>
              </a:solidFill>
            </a:endParaRPr>
          </a:p>
          <a:p>
            <a:pPr lvl="1"/>
            <a:r>
              <a:rPr lang="en-US" dirty="0">
                <a:solidFill>
                  <a:schemeClr val="accent3">
                    <a:lumMod val="20000"/>
                    <a:lumOff val="80000"/>
                  </a:schemeClr>
                </a:solidFill>
              </a:rPr>
              <a:t>Operators</a:t>
            </a:r>
            <a:endParaRPr lang="en-US" sz="2000" dirty="0">
              <a:solidFill>
                <a:schemeClr val="accent3">
                  <a:lumMod val="20000"/>
                  <a:lumOff val="80000"/>
                </a:schemeClr>
              </a:solidFill>
            </a:endParaRPr>
          </a:p>
          <a:p>
            <a:pPr lvl="1"/>
            <a:r>
              <a:rPr lang="en-US" dirty="0">
                <a:solidFill>
                  <a:schemeClr val="accent3">
                    <a:lumMod val="20000"/>
                    <a:lumOff val="80000"/>
                  </a:schemeClr>
                </a:solidFill>
              </a:rPr>
              <a:t>Methods</a:t>
            </a:r>
            <a:endParaRPr lang="en-US" sz="2000" dirty="0">
              <a:solidFill>
                <a:schemeClr val="accent3">
                  <a:lumMod val="20000"/>
                  <a:lumOff val="80000"/>
                </a:schemeClr>
              </a:solidFill>
            </a:endParaRPr>
          </a:p>
          <a:p>
            <a:pPr lvl="1"/>
            <a:r>
              <a:rPr lang="en-US" dirty="0">
                <a:solidFill>
                  <a:schemeClr val="accent3">
                    <a:lumMod val="20000"/>
                    <a:lumOff val="80000"/>
                  </a:schemeClr>
                </a:solidFill>
              </a:rPr>
              <a:t>String</a:t>
            </a:r>
            <a:endParaRPr lang="en-US" sz="2000" dirty="0">
              <a:solidFill>
                <a:schemeClr val="accent3">
                  <a:lumMod val="20000"/>
                  <a:lumOff val="80000"/>
                </a:schemeClr>
              </a:solidFill>
            </a:endParaRPr>
          </a:p>
          <a:p>
            <a:pPr lvl="1"/>
            <a:r>
              <a:rPr lang="en-US" dirty="0">
                <a:solidFill>
                  <a:schemeClr val="accent3">
                    <a:lumMod val="20000"/>
                    <a:lumOff val="80000"/>
                  </a:schemeClr>
                </a:solidFill>
              </a:rPr>
              <a:t>Lab</a:t>
            </a:r>
            <a:endParaRPr lang="en-US" sz="2000" dirty="0">
              <a:solidFill>
                <a:schemeClr val="accent3">
                  <a:lumMod val="20000"/>
                  <a:lumOff val="80000"/>
                </a:schemeClr>
              </a:solidFill>
            </a:endParaRPr>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7168692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841" y="1166648"/>
            <a:ext cx="11682249" cy="5505615"/>
          </a:xfrm>
        </p:spPr>
        <p:txBody>
          <a:bodyPr>
            <a:normAutofit fontScale="92500" lnSpcReduction="20000"/>
          </a:bodyPr>
          <a:lstStyle/>
          <a:p>
            <a:pPr algn="just">
              <a:lnSpc>
                <a:spcPct val="150000"/>
              </a:lnSpc>
            </a:pPr>
            <a:r>
              <a:rPr lang="en-US" dirty="0"/>
              <a:t>Java is a high-level, general-purpose, object-oriented, and secure programming language developed by James Gosling at Sun Microsystems, Inc. in 1991. </a:t>
            </a:r>
            <a:endParaRPr lang="en-US" dirty="0" smtClean="0"/>
          </a:p>
          <a:p>
            <a:pPr algn="just">
              <a:lnSpc>
                <a:spcPct val="150000"/>
              </a:lnSpc>
            </a:pPr>
            <a:r>
              <a:rPr lang="en-US" dirty="0" smtClean="0"/>
              <a:t>It </a:t>
            </a:r>
            <a:r>
              <a:rPr lang="en-US" dirty="0"/>
              <a:t>is formally known as OAK. </a:t>
            </a:r>
            <a:endParaRPr lang="en-US" dirty="0" smtClean="0"/>
          </a:p>
          <a:p>
            <a:pPr algn="just">
              <a:lnSpc>
                <a:spcPct val="150000"/>
              </a:lnSpc>
            </a:pPr>
            <a:r>
              <a:rPr lang="en-US" dirty="0" smtClean="0"/>
              <a:t>In </a:t>
            </a:r>
            <a:r>
              <a:rPr lang="en-US" dirty="0"/>
              <a:t>1995, Sun Microsystem changed the name to Java. </a:t>
            </a:r>
            <a:endParaRPr lang="en-US" dirty="0" smtClean="0"/>
          </a:p>
          <a:p>
            <a:pPr algn="just">
              <a:lnSpc>
                <a:spcPct val="150000"/>
              </a:lnSpc>
            </a:pPr>
            <a:r>
              <a:rPr lang="en-US" dirty="0"/>
              <a:t>Java runs on a variety of platforms, such as Windows, Mac OS, and the various versions of </a:t>
            </a:r>
            <a:r>
              <a:rPr lang="en-US" dirty="0" smtClean="0"/>
              <a:t>UNIX</a:t>
            </a:r>
          </a:p>
          <a:p>
            <a:pPr algn="just">
              <a:lnSpc>
                <a:spcPct val="150000"/>
              </a:lnSpc>
            </a:pPr>
            <a:r>
              <a:rPr lang="en-US" dirty="0"/>
              <a:t>On 13 November, 2006, Sun released much of Java as free and open source software under the terms of the GNU General Public License (GPL).</a:t>
            </a:r>
            <a:endParaRPr lang="en-US" dirty="0" smtClean="0"/>
          </a:p>
          <a:p>
            <a:pPr algn="just">
              <a:lnSpc>
                <a:spcPct val="150000"/>
              </a:lnSpc>
            </a:pPr>
            <a:r>
              <a:rPr lang="en-US" dirty="0" smtClean="0"/>
              <a:t>In </a:t>
            </a:r>
            <a:r>
              <a:rPr lang="en-US" dirty="0"/>
              <a:t>2009, Sun Microsystem takeover by Oracle Corporation.</a:t>
            </a:r>
            <a:endParaRPr lang="en-US" sz="3200"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sp>
        <p:nvSpPr>
          <p:cNvPr id="6"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smtClean="0"/>
              <a:t>Java</a:t>
            </a:r>
            <a:endParaRPr lang="en-US" sz="5400" b="1" u="sng"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2034" y="5429632"/>
            <a:ext cx="2519966" cy="1428368"/>
          </a:xfrm>
          <a:prstGeom prst="rect">
            <a:avLst/>
          </a:prstGeom>
        </p:spPr>
      </p:pic>
    </p:spTree>
    <p:extLst>
      <p:ext uri="{BB962C8B-B14F-4D97-AF65-F5344CB8AC3E}">
        <p14:creationId xmlns:p14="http://schemas.microsoft.com/office/powerpoint/2010/main" val="38825731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841" y="1166648"/>
            <a:ext cx="11682249" cy="5505615"/>
          </a:xfrm>
        </p:spPr>
        <p:txBody>
          <a:bodyPr>
            <a:normAutofit fontScale="92500"/>
          </a:bodyPr>
          <a:lstStyle/>
          <a:p>
            <a:pPr algn="just">
              <a:lnSpc>
                <a:spcPct val="150000"/>
              </a:lnSpc>
            </a:pPr>
            <a:r>
              <a:rPr lang="en-US" dirty="0"/>
              <a:t>Java is related to C++, which is a direct descendant of C. </a:t>
            </a:r>
            <a:endParaRPr lang="en-US" dirty="0" smtClean="0"/>
          </a:p>
          <a:p>
            <a:pPr algn="just">
              <a:lnSpc>
                <a:spcPct val="150000"/>
              </a:lnSpc>
            </a:pPr>
            <a:r>
              <a:rPr lang="en-US" dirty="0" smtClean="0"/>
              <a:t>Much </a:t>
            </a:r>
            <a:r>
              <a:rPr lang="en-US" dirty="0"/>
              <a:t>of the character of Java is inherited from these two languages. </a:t>
            </a:r>
            <a:endParaRPr lang="en-US" dirty="0" smtClean="0"/>
          </a:p>
          <a:p>
            <a:pPr algn="just">
              <a:lnSpc>
                <a:spcPct val="150000"/>
              </a:lnSpc>
            </a:pPr>
            <a:r>
              <a:rPr lang="en-US" dirty="0" smtClean="0"/>
              <a:t>From </a:t>
            </a:r>
            <a:r>
              <a:rPr lang="en-US" dirty="0"/>
              <a:t>C, Java derives its syntax. Many of Java’s object-oriented features were influenced by C</a:t>
            </a:r>
            <a:r>
              <a:rPr lang="en-US" dirty="0" smtClean="0"/>
              <a:t>++.</a:t>
            </a:r>
          </a:p>
          <a:p>
            <a:pPr algn="just">
              <a:lnSpc>
                <a:spcPct val="150000"/>
              </a:lnSpc>
            </a:pPr>
            <a:r>
              <a:rPr lang="en-US" sz="3200" dirty="0"/>
              <a:t>The Java designers knew that using the familiar syntax of C and echoing the object-oriented features of C++ would make their language appealing to the legions of experienced C/C++ programmers.</a:t>
            </a:r>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sp>
        <p:nvSpPr>
          <p:cNvPr id="6"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smtClean="0"/>
              <a:t>Java</a:t>
            </a:r>
            <a:endParaRPr lang="en-US" sz="5400" b="1" u="sng"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5725" y="5692462"/>
            <a:ext cx="2056275" cy="1165538"/>
          </a:xfrm>
          <a:prstGeom prst="rect">
            <a:avLst/>
          </a:prstGeom>
        </p:spPr>
      </p:pic>
    </p:spTree>
    <p:extLst>
      <p:ext uri="{BB962C8B-B14F-4D97-AF65-F5344CB8AC3E}">
        <p14:creationId xmlns:p14="http://schemas.microsoft.com/office/powerpoint/2010/main" val="24257787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841" y="1166648"/>
            <a:ext cx="11682249" cy="5505615"/>
          </a:xfrm>
        </p:spPr>
        <p:txBody>
          <a:bodyPr>
            <a:normAutofit fontScale="85000" lnSpcReduction="20000"/>
          </a:bodyPr>
          <a:lstStyle/>
          <a:p>
            <a:pPr algn="just">
              <a:lnSpc>
                <a:spcPct val="150000"/>
              </a:lnSpc>
            </a:pPr>
            <a:r>
              <a:rPr lang="en-US" dirty="0"/>
              <a:t>The reach and power of Java continues to be felt in the world of computer language development. </a:t>
            </a:r>
            <a:endParaRPr lang="en-US" dirty="0" smtClean="0"/>
          </a:p>
          <a:p>
            <a:pPr algn="just">
              <a:lnSpc>
                <a:spcPct val="150000"/>
              </a:lnSpc>
            </a:pPr>
            <a:r>
              <a:rPr lang="en-US" dirty="0" smtClean="0"/>
              <a:t>Many </a:t>
            </a:r>
            <a:r>
              <a:rPr lang="en-US" dirty="0"/>
              <a:t>of its innovative features, constructs, and concepts have become part of the baseline for any new language. The success of Java is simply too important to ignore. </a:t>
            </a:r>
            <a:endParaRPr lang="en-US" dirty="0" smtClean="0"/>
          </a:p>
          <a:p>
            <a:pPr algn="just">
              <a:lnSpc>
                <a:spcPct val="150000"/>
              </a:lnSpc>
            </a:pPr>
            <a:r>
              <a:rPr lang="en-US" dirty="0" smtClean="0"/>
              <a:t>Perhaps </a:t>
            </a:r>
            <a:r>
              <a:rPr lang="en-US" dirty="0"/>
              <a:t>the most important example of Java’s influence is </a:t>
            </a:r>
            <a:r>
              <a:rPr lang="en-US" dirty="0" smtClean="0"/>
              <a:t>C#, Created </a:t>
            </a:r>
            <a:r>
              <a:rPr lang="en-US" dirty="0"/>
              <a:t>by Microsoft to support the .NET Framework, C# is closely related to Java. </a:t>
            </a:r>
            <a:endParaRPr lang="en-US" dirty="0" smtClean="0"/>
          </a:p>
          <a:p>
            <a:pPr algn="just">
              <a:lnSpc>
                <a:spcPct val="150000"/>
              </a:lnSpc>
            </a:pPr>
            <a:r>
              <a:rPr lang="en-US" dirty="0" smtClean="0"/>
              <a:t>For </a:t>
            </a:r>
            <a:r>
              <a:rPr lang="en-US" dirty="0"/>
              <a:t>example, both share the same general syntax, support distributed programming, and utilize the same object model. </a:t>
            </a:r>
            <a:endParaRPr lang="en-US" dirty="0" smtClean="0"/>
          </a:p>
          <a:p>
            <a:pPr algn="just">
              <a:lnSpc>
                <a:spcPct val="150000"/>
              </a:lnSpc>
            </a:pPr>
            <a:r>
              <a:rPr lang="en-US" dirty="0" smtClean="0"/>
              <a:t>There </a:t>
            </a:r>
            <a:r>
              <a:rPr lang="en-US" dirty="0"/>
              <a:t>are, of course, differences between Java and C#, but the overall “look and feel” of these languages is very similar. </a:t>
            </a:r>
            <a:endParaRPr lang="en-US" sz="3200"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sp>
        <p:nvSpPr>
          <p:cNvPr id="6"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smtClean="0"/>
              <a:t>Java</a:t>
            </a:r>
            <a:endParaRPr lang="en-US" sz="5400" b="1" u="sng"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1112" y="6042796"/>
            <a:ext cx="1438206" cy="815204"/>
          </a:xfrm>
          <a:prstGeom prst="rect">
            <a:avLst/>
          </a:prstGeom>
        </p:spPr>
      </p:pic>
    </p:spTree>
    <p:extLst>
      <p:ext uri="{BB962C8B-B14F-4D97-AF65-F5344CB8AC3E}">
        <p14:creationId xmlns:p14="http://schemas.microsoft.com/office/powerpoint/2010/main" val="18060129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841" y="1166648"/>
            <a:ext cx="11682249" cy="5505615"/>
          </a:xfrm>
        </p:spPr>
        <p:txBody>
          <a:bodyPr>
            <a:normAutofit fontScale="85000" lnSpcReduction="20000"/>
          </a:bodyPr>
          <a:lstStyle/>
          <a:p>
            <a:pPr algn="just">
              <a:lnSpc>
                <a:spcPct val="150000"/>
              </a:lnSpc>
            </a:pPr>
            <a:r>
              <a:rPr lang="en-US" dirty="0"/>
              <a:t>Java is a MUST for students and working professionals to become a great Software Engineer specially when they are working in Software Development Domain</a:t>
            </a:r>
            <a:r>
              <a:rPr lang="en-US" dirty="0" smtClean="0"/>
              <a:t>. Advantages included</a:t>
            </a:r>
          </a:p>
          <a:p>
            <a:pPr algn="just">
              <a:lnSpc>
                <a:spcPct val="150000"/>
              </a:lnSpc>
              <a:buFontTx/>
              <a:buChar char="-"/>
            </a:pPr>
            <a:r>
              <a:rPr lang="en-US" b="1" dirty="0" smtClean="0"/>
              <a:t>Object Oriented</a:t>
            </a:r>
            <a:endParaRPr lang="en-US" dirty="0"/>
          </a:p>
          <a:p>
            <a:pPr algn="just">
              <a:lnSpc>
                <a:spcPct val="150000"/>
              </a:lnSpc>
              <a:buFontTx/>
              <a:buChar char="-"/>
            </a:pPr>
            <a:r>
              <a:rPr lang="en-US" b="1" dirty="0"/>
              <a:t>Platform Independent</a:t>
            </a:r>
            <a:r>
              <a:rPr lang="en-US" dirty="0"/>
              <a:t> </a:t>
            </a:r>
            <a:endParaRPr lang="en-US" dirty="0" smtClean="0"/>
          </a:p>
          <a:p>
            <a:pPr algn="just">
              <a:lnSpc>
                <a:spcPct val="150000"/>
              </a:lnSpc>
              <a:buFontTx/>
              <a:buChar char="-"/>
            </a:pPr>
            <a:r>
              <a:rPr lang="en-US" b="1" dirty="0"/>
              <a:t>Simple</a:t>
            </a:r>
            <a:r>
              <a:rPr lang="en-US" dirty="0"/>
              <a:t> </a:t>
            </a:r>
            <a:endParaRPr lang="en-US" dirty="0" smtClean="0"/>
          </a:p>
          <a:p>
            <a:pPr algn="just">
              <a:lnSpc>
                <a:spcPct val="150000"/>
              </a:lnSpc>
              <a:buFontTx/>
              <a:buChar char="-"/>
            </a:pPr>
            <a:r>
              <a:rPr lang="en-US" b="1" dirty="0" smtClean="0"/>
              <a:t>Secure</a:t>
            </a:r>
          </a:p>
          <a:p>
            <a:pPr algn="just">
              <a:lnSpc>
                <a:spcPct val="150000"/>
              </a:lnSpc>
              <a:buFontTx/>
              <a:buChar char="-"/>
            </a:pPr>
            <a:r>
              <a:rPr lang="en-US" sz="3200" b="1" dirty="0"/>
              <a:t>Architecture-neutral</a:t>
            </a:r>
            <a:r>
              <a:rPr lang="en-US" sz="3200" dirty="0"/>
              <a:t> </a:t>
            </a:r>
            <a:endParaRPr lang="en-US" sz="3200" dirty="0" smtClean="0"/>
          </a:p>
          <a:p>
            <a:pPr algn="just">
              <a:lnSpc>
                <a:spcPct val="150000"/>
              </a:lnSpc>
              <a:buFontTx/>
              <a:buChar char="-"/>
            </a:pPr>
            <a:r>
              <a:rPr lang="en-US" sz="3200" b="1" dirty="0"/>
              <a:t>Portable</a:t>
            </a:r>
            <a:endParaRPr lang="en-US" sz="3200" dirty="0"/>
          </a:p>
        </p:txBody>
      </p:sp>
      <p:pic>
        <p:nvPicPr>
          <p:cNvPr id="4" name="Picture 3"/>
          <p:cNvPicPr>
            <a:picLocks noChangeAspect="1"/>
          </p:cNvPicPr>
          <p:nvPr/>
        </p:nvPicPr>
        <p:blipFill rotWithShape="1">
          <a:blip r:embed="rId3"/>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4"/>
          <a:srcRect l="15159" t="32097" r="14053" b="28346"/>
          <a:stretch/>
        </p:blipFill>
        <p:spPr>
          <a:xfrm>
            <a:off x="10011112" y="-15769"/>
            <a:ext cx="2144111" cy="835569"/>
          </a:xfrm>
          <a:prstGeom prst="rect">
            <a:avLst/>
          </a:prstGeom>
        </p:spPr>
      </p:pic>
      <p:sp>
        <p:nvSpPr>
          <p:cNvPr id="6"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smtClean="0"/>
              <a:t>Why Learn Java?</a:t>
            </a:r>
            <a:endParaRPr lang="en-US" sz="5400" b="1" u="sng"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18862370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8635"/>
            <a:ext cx="10515600" cy="691165"/>
          </a:xfrm>
          <a:solidFill>
            <a:schemeClr val="accent2">
              <a:lumMod val="20000"/>
              <a:lumOff val="80000"/>
            </a:schemeClr>
          </a:solidFill>
        </p:spPr>
        <p:txBody>
          <a:bodyPr>
            <a:noAutofit/>
          </a:bodyPr>
          <a:lstStyle/>
          <a:p>
            <a:pPr algn="ctr"/>
            <a:r>
              <a:rPr lang="en-US" sz="5400" b="1" dirty="0" smtClean="0"/>
              <a:t>Course Contents- </a:t>
            </a:r>
            <a:r>
              <a:rPr lang="en-US" sz="5400" b="1" u="sng" dirty="0" smtClean="0"/>
              <a:t>Week01</a:t>
            </a:r>
            <a:endParaRPr lang="en-US" sz="5400" b="1" u="sng" dirty="0"/>
          </a:p>
        </p:txBody>
      </p:sp>
      <p:sp>
        <p:nvSpPr>
          <p:cNvPr id="3" name="Content Placeholder 2"/>
          <p:cNvSpPr>
            <a:spLocks noGrp="1"/>
          </p:cNvSpPr>
          <p:nvPr>
            <p:ph idx="1"/>
          </p:nvPr>
        </p:nvSpPr>
        <p:spPr>
          <a:xfrm>
            <a:off x="838200" y="1182414"/>
            <a:ext cx="10515600" cy="5360276"/>
          </a:xfrm>
        </p:spPr>
        <p:txBody>
          <a:bodyPr>
            <a:normAutofit lnSpcReduction="10000"/>
          </a:bodyPr>
          <a:lstStyle/>
          <a:p>
            <a:pPr algn="just"/>
            <a:r>
              <a:rPr lang="en-US" dirty="0" smtClean="0"/>
              <a:t>Learn </a:t>
            </a:r>
            <a:r>
              <a:rPr lang="en-US" dirty="0"/>
              <a:t>about how to setup JDK on a local machine </a:t>
            </a:r>
            <a:endParaRPr lang="en-US" dirty="0" smtClean="0"/>
          </a:p>
          <a:p>
            <a:pPr algn="just"/>
            <a:r>
              <a:rPr lang="en-US" dirty="0"/>
              <a:t>P</a:t>
            </a:r>
            <a:r>
              <a:rPr lang="en-US" dirty="0" smtClean="0"/>
              <a:t>ick </a:t>
            </a:r>
            <a:r>
              <a:rPr lang="en-US" dirty="0"/>
              <a:t>some integrated development environment (IDE). </a:t>
            </a:r>
          </a:p>
          <a:p>
            <a:pPr algn="just"/>
            <a:r>
              <a:rPr lang="en-US" dirty="0" smtClean="0"/>
              <a:t>Understand </a:t>
            </a:r>
            <a:r>
              <a:rPr lang="en-US" dirty="0"/>
              <a:t>the basic syntax of Java with some examples</a:t>
            </a:r>
            <a:r>
              <a:rPr lang="en-US" dirty="0" smtClean="0"/>
              <a:t>.</a:t>
            </a:r>
            <a:endParaRPr lang="en-US" sz="2400" dirty="0"/>
          </a:p>
          <a:p>
            <a:pPr lvl="0"/>
            <a:r>
              <a:rPr lang="en-US" b="1" dirty="0"/>
              <a:t>Installation </a:t>
            </a:r>
            <a:endParaRPr lang="en-US" sz="2400" dirty="0"/>
          </a:p>
          <a:p>
            <a:pPr lvl="1"/>
            <a:r>
              <a:rPr lang="en-US" dirty="0"/>
              <a:t>JDK 8 installation</a:t>
            </a:r>
            <a:endParaRPr lang="en-US" sz="2000" dirty="0"/>
          </a:p>
          <a:p>
            <a:pPr lvl="1"/>
            <a:r>
              <a:rPr lang="en-US" dirty="0"/>
              <a:t>IDE </a:t>
            </a:r>
            <a:r>
              <a:rPr lang="en-US" dirty="0" smtClean="0"/>
              <a:t>installation</a:t>
            </a:r>
            <a:endParaRPr lang="en-US" sz="2400" dirty="0"/>
          </a:p>
          <a:p>
            <a:pPr lvl="0"/>
            <a:r>
              <a:rPr lang="en-US" b="1" dirty="0"/>
              <a:t>Java Basics</a:t>
            </a:r>
            <a:endParaRPr lang="en-US" sz="2400" dirty="0"/>
          </a:p>
          <a:p>
            <a:pPr lvl="1"/>
            <a:r>
              <a:rPr lang="en-US" dirty="0"/>
              <a:t>Data Types</a:t>
            </a:r>
            <a:endParaRPr lang="en-US" sz="2000" dirty="0"/>
          </a:p>
          <a:p>
            <a:pPr lvl="1"/>
            <a:r>
              <a:rPr lang="en-US" dirty="0"/>
              <a:t>Arrays</a:t>
            </a:r>
            <a:endParaRPr lang="en-US" sz="2000" dirty="0"/>
          </a:p>
          <a:p>
            <a:pPr lvl="1"/>
            <a:r>
              <a:rPr lang="en-US" dirty="0"/>
              <a:t>Operators</a:t>
            </a:r>
            <a:endParaRPr lang="en-US" sz="2000" dirty="0"/>
          </a:p>
          <a:p>
            <a:pPr lvl="1"/>
            <a:r>
              <a:rPr lang="en-US" dirty="0"/>
              <a:t>Methods</a:t>
            </a:r>
            <a:endParaRPr lang="en-US" sz="2000" dirty="0"/>
          </a:p>
          <a:p>
            <a:pPr lvl="1"/>
            <a:r>
              <a:rPr lang="en-US" dirty="0"/>
              <a:t>String</a:t>
            </a:r>
            <a:endParaRPr lang="en-US" sz="2000" dirty="0"/>
          </a:p>
          <a:p>
            <a:pPr lvl="1"/>
            <a:r>
              <a:rPr lang="en-US" dirty="0"/>
              <a:t>Lab</a:t>
            </a:r>
            <a:endParaRPr lang="en-US" sz="2000"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20284435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841" y="1166648"/>
            <a:ext cx="11682249" cy="5505615"/>
          </a:xfrm>
        </p:spPr>
        <p:txBody>
          <a:bodyPr>
            <a:normAutofit lnSpcReduction="10000"/>
          </a:bodyPr>
          <a:lstStyle/>
          <a:p>
            <a:pPr algn="just"/>
            <a:r>
              <a:rPr lang="en-US" sz="3600" b="1" dirty="0" smtClean="0"/>
              <a:t>Java </a:t>
            </a:r>
            <a:r>
              <a:rPr lang="en-US" sz="3600" b="1" dirty="0"/>
              <a:t>Standard Editions (JSE):</a:t>
            </a:r>
            <a:r>
              <a:rPr lang="en-US" sz="3600" dirty="0"/>
              <a:t> It is used to create programs for a desktop computer.</a:t>
            </a:r>
          </a:p>
          <a:p>
            <a:pPr algn="just"/>
            <a:endParaRPr lang="en-US" sz="3600" b="1" dirty="0" smtClean="0"/>
          </a:p>
          <a:p>
            <a:pPr algn="just"/>
            <a:r>
              <a:rPr lang="en-US" sz="3600" b="1" dirty="0" smtClean="0"/>
              <a:t>Java </a:t>
            </a:r>
            <a:r>
              <a:rPr lang="en-US" sz="3600" b="1" dirty="0"/>
              <a:t>Enterprise Edition (JEE):</a:t>
            </a:r>
            <a:r>
              <a:rPr lang="en-US" sz="3600" dirty="0"/>
              <a:t> It is used to create large programs that run on the server and manages heavy traffic and complex transactions.</a:t>
            </a:r>
          </a:p>
          <a:p>
            <a:pPr algn="just"/>
            <a:endParaRPr lang="en-US" sz="3600" b="1" dirty="0" smtClean="0"/>
          </a:p>
          <a:p>
            <a:pPr algn="just"/>
            <a:r>
              <a:rPr lang="en-US" sz="3600" b="1" dirty="0" smtClean="0"/>
              <a:t>Java </a:t>
            </a:r>
            <a:r>
              <a:rPr lang="en-US" sz="3600" b="1" dirty="0"/>
              <a:t>Micro Edition (JME):</a:t>
            </a:r>
            <a:r>
              <a:rPr lang="en-US" sz="3600" dirty="0"/>
              <a:t> It is used to develop applications for small devices such as set-top boxes, phone, and appliances.</a:t>
            </a:r>
          </a:p>
        </p:txBody>
      </p:sp>
      <p:pic>
        <p:nvPicPr>
          <p:cNvPr id="4" name="Picture 3"/>
          <p:cNvPicPr>
            <a:picLocks noChangeAspect="1"/>
          </p:cNvPicPr>
          <p:nvPr/>
        </p:nvPicPr>
        <p:blipFill rotWithShape="1">
          <a:blip r:embed="rId3"/>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4"/>
          <a:srcRect l="15159" t="32097" r="14053" b="28346"/>
          <a:stretch/>
        </p:blipFill>
        <p:spPr>
          <a:xfrm>
            <a:off x="10011112" y="-15769"/>
            <a:ext cx="2144111" cy="835569"/>
          </a:xfrm>
          <a:prstGeom prst="rect">
            <a:avLst/>
          </a:prstGeom>
        </p:spPr>
      </p:pic>
      <p:sp>
        <p:nvSpPr>
          <p:cNvPr id="6"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smtClean="0"/>
              <a:t>Editions of Java</a:t>
            </a:r>
            <a:endParaRPr lang="en-US" sz="5400" b="1" u="sng"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1112" y="5621829"/>
            <a:ext cx="2180888" cy="1236171"/>
          </a:xfrm>
          <a:prstGeom prst="rect">
            <a:avLst/>
          </a:prstGeom>
        </p:spPr>
      </p:pic>
    </p:spTree>
    <p:extLst>
      <p:ext uri="{BB962C8B-B14F-4D97-AF65-F5344CB8AC3E}">
        <p14:creationId xmlns:p14="http://schemas.microsoft.com/office/powerpoint/2010/main" val="11962988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841" y="1166648"/>
            <a:ext cx="11682249" cy="5505615"/>
          </a:xfrm>
        </p:spPr>
        <p:txBody>
          <a:bodyPr>
            <a:normAutofit/>
          </a:bodyPr>
          <a:lstStyle/>
          <a:p>
            <a:pPr algn="just">
              <a:lnSpc>
                <a:spcPct val="200000"/>
              </a:lnSpc>
            </a:pPr>
            <a:r>
              <a:rPr lang="en-US" sz="3200" b="1" dirty="0"/>
              <a:t>Standalone </a:t>
            </a:r>
            <a:r>
              <a:rPr lang="en-US" sz="3200" b="1" dirty="0" smtClean="0"/>
              <a:t>Applications</a:t>
            </a:r>
          </a:p>
          <a:p>
            <a:pPr algn="just">
              <a:lnSpc>
                <a:spcPct val="200000"/>
              </a:lnSpc>
            </a:pPr>
            <a:r>
              <a:rPr lang="en-US" sz="3200" b="1" dirty="0" smtClean="0"/>
              <a:t>Enterprise Applications</a:t>
            </a:r>
            <a:endParaRPr lang="en-US" sz="3200" dirty="0"/>
          </a:p>
          <a:p>
            <a:pPr algn="just">
              <a:lnSpc>
                <a:spcPct val="200000"/>
              </a:lnSpc>
            </a:pPr>
            <a:r>
              <a:rPr lang="en-US" sz="3200" b="1" dirty="0"/>
              <a:t>Web </a:t>
            </a:r>
            <a:r>
              <a:rPr lang="en-US" sz="3200" b="1" dirty="0" smtClean="0"/>
              <a:t>Applications:</a:t>
            </a:r>
          </a:p>
          <a:p>
            <a:pPr algn="just">
              <a:lnSpc>
                <a:spcPct val="200000"/>
              </a:lnSpc>
            </a:pPr>
            <a:r>
              <a:rPr lang="en-US" sz="3200" b="1" dirty="0" smtClean="0"/>
              <a:t>Mobile Applications</a:t>
            </a:r>
            <a:endParaRPr lang="en-US" sz="3200" dirty="0"/>
          </a:p>
        </p:txBody>
      </p:sp>
      <p:pic>
        <p:nvPicPr>
          <p:cNvPr id="4" name="Picture 3"/>
          <p:cNvPicPr>
            <a:picLocks noChangeAspect="1"/>
          </p:cNvPicPr>
          <p:nvPr/>
        </p:nvPicPr>
        <p:blipFill rotWithShape="1">
          <a:blip r:embed="rId3"/>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4"/>
          <a:srcRect l="15159" t="32097" r="14053" b="28346"/>
          <a:stretch/>
        </p:blipFill>
        <p:spPr>
          <a:xfrm>
            <a:off x="10011112" y="-15769"/>
            <a:ext cx="2144111" cy="835569"/>
          </a:xfrm>
          <a:prstGeom prst="rect">
            <a:avLst/>
          </a:prstGeom>
        </p:spPr>
      </p:pic>
      <p:sp>
        <p:nvSpPr>
          <p:cNvPr id="6"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smtClean="0"/>
              <a:t>Types of Java Applications</a:t>
            </a:r>
            <a:endParaRPr lang="en-US" sz="5400" b="1" u="sng"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12978683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841" y="1166648"/>
            <a:ext cx="11682249" cy="5462752"/>
          </a:xfrm>
        </p:spPr>
        <p:txBody>
          <a:bodyPr>
            <a:noAutofit/>
          </a:bodyPr>
          <a:lstStyle/>
          <a:p>
            <a:pPr algn="just">
              <a:lnSpc>
                <a:spcPct val="150000"/>
              </a:lnSpc>
            </a:pPr>
            <a:r>
              <a:rPr lang="en-US" sz="2500" dirty="0"/>
              <a:t>The Java Development Kit (JDK) is a </a:t>
            </a:r>
            <a:r>
              <a:rPr lang="en-US" sz="2500" dirty="0" smtClean="0"/>
              <a:t>cross-platform </a:t>
            </a:r>
            <a:r>
              <a:rPr lang="en-US" sz="2500" dirty="0"/>
              <a:t>software development environment </a:t>
            </a:r>
            <a:endParaRPr lang="en-US" sz="2500" dirty="0" smtClean="0"/>
          </a:p>
          <a:p>
            <a:pPr algn="just">
              <a:lnSpc>
                <a:spcPct val="150000"/>
              </a:lnSpc>
            </a:pPr>
            <a:r>
              <a:rPr lang="en-US" sz="2500" dirty="0"/>
              <a:t>It includes the Java Runtime Environment (JRE), an interpreter/loader (Java), a compiler (</a:t>
            </a:r>
            <a:r>
              <a:rPr lang="en-US" sz="2500" dirty="0" err="1"/>
              <a:t>javac</a:t>
            </a:r>
            <a:r>
              <a:rPr lang="en-US" sz="2500" dirty="0"/>
              <a:t>), an archiver (jar), a documentation generator (Javadoc), and other tools needed in Java development. </a:t>
            </a:r>
            <a:endParaRPr lang="en-US" sz="2500" dirty="0" smtClean="0"/>
          </a:p>
          <a:p>
            <a:pPr algn="just">
              <a:lnSpc>
                <a:spcPct val="150000"/>
              </a:lnSpc>
            </a:pPr>
            <a:r>
              <a:rPr lang="en-US" sz="2500" dirty="0" smtClean="0"/>
              <a:t>Offers </a:t>
            </a:r>
            <a:r>
              <a:rPr lang="en-US" sz="2500" dirty="0"/>
              <a:t>a collection of tools and libraries necessary for developing Java-based software applications and applets. </a:t>
            </a:r>
            <a:endParaRPr lang="en-US" sz="2500" dirty="0" smtClean="0"/>
          </a:p>
          <a:p>
            <a:pPr algn="just">
              <a:lnSpc>
                <a:spcPct val="150000"/>
              </a:lnSpc>
            </a:pPr>
            <a:r>
              <a:rPr lang="en-US" sz="2500" dirty="0" smtClean="0"/>
              <a:t>It </a:t>
            </a:r>
            <a:r>
              <a:rPr lang="en-US" sz="2500" dirty="0"/>
              <a:t>is a core package used in Java, along with the </a:t>
            </a:r>
            <a:r>
              <a:rPr lang="en-US" sz="2500" b="1" u="sng" dirty="0"/>
              <a:t>JVM (Java Virtual Machine)</a:t>
            </a:r>
            <a:r>
              <a:rPr lang="en-US" sz="2500" dirty="0"/>
              <a:t> and the JRE (Java Runtime Environment). </a:t>
            </a:r>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sp>
        <p:nvSpPr>
          <p:cNvPr id="6"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smtClean="0"/>
              <a:t>Java Development Kit - JDK</a:t>
            </a:r>
            <a:endParaRPr lang="en-US" sz="5400" b="1" u="sng"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7944" y="5495332"/>
            <a:ext cx="2404056" cy="1362668"/>
          </a:xfrm>
          <a:prstGeom prst="rect">
            <a:avLst/>
          </a:prstGeom>
        </p:spPr>
      </p:pic>
    </p:spTree>
    <p:extLst>
      <p:ext uri="{BB962C8B-B14F-4D97-AF65-F5344CB8AC3E}">
        <p14:creationId xmlns:p14="http://schemas.microsoft.com/office/powerpoint/2010/main" val="42537443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4497" y="1308538"/>
            <a:ext cx="11319641" cy="4868425"/>
          </a:xfrm>
        </p:spPr>
        <p:txBody>
          <a:bodyPr/>
          <a:lstStyle/>
          <a:p>
            <a:pPr algn="just">
              <a:lnSpc>
                <a:spcPct val="150000"/>
              </a:lnSpc>
            </a:pPr>
            <a:r>
              <a:rPr lang="en-US" dirty="0"/>
              <a:t>A Java™ runtime environment (JRE) is a set of components to create and run a Java application. </a:t>
            </a:r>
            <a:endParaRPr lang="en-US" dirty="0" smtClean="0"/>
          </a:p>
          <a:p>
            <a:pPr algn="just">
              <a:lnSpc>
                <a:spcPct val="150000"/>
              </a:lnSpc>
            </a:pPr>
            <a:r>
              <a:rPr lang="en-US" dirty="0" smtClean="0"/>
              <a:t>A </a:t>
            </a:r>
            <a:r>
              <a:rPr lang="en-US" dirty="0"/>
              <a:t>JRE is part of a Java development kit (JDK).</a:t>
            </a:r>
          </a:p>
          <a:p>
            <a:pPr algn="just">
              <a:lnSpc>
                <a:spcPct val="150000"/>
              </a:lnSpc>
            </a:pPr>
            <a:r>
              <a:rPr lang="en-US" dirty="0"/>
              <a:t>A JRE is made up of a Java virtual machine (JVM), Java class libraries, and the Java class </a:t>
            </a:r>
            <a:r>
              <a:rPr lang="en-US" dirty="0" smtClean="0"/>
              <a:t>loader.</a:t>
            </a:r>
            <a:endParaRPr lang="en-US"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sp>
        <p:nvSpPr>
          <p:cNvPr id="7"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t>Java Runtime Environment - JRE</a:t>
            </a:r>
            <a:endParaRPr lang="en-US" b="1" u="sng"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17539339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4497" y="1308538"/>
            <a:ext cx="11319641" cy="4868425"/>
          </a:xfrm>
        </p:spPr>
        <p:txBody>
          <a:bodyPr/>
          <a:lstStyle/>
          <a:p>
            <a:pPr algn="just">
              <a:lnSpc>
                <a:spcPct val="150000"/>
              </a:lnSpc>
            </a:pPr>
            <a:r>
              <a:rPr lang="en-US" dirty="0"/>
              <a:t>A </a:t>
            </a:r>
            <a:r>
              <a:rPr lang="en-US" b="1" dirty="0"/>
              <a:t>specification</a:t>
            </a:r>
            <a:r>
              <a:rPr lang="en-US" dirty="0"/>
              <a:t> where the working of Java Virtual Machine is specified. But implementation provider is independent to choose the algorithm. Its implementation has been provided by Sun and other companies.</a:t>
            </a:r>
          </a:p>
          <a:p>
            <a:pPr algn="just">
              <a:lnSpc>
                <a:spcPct val="150000"/>
              </a:lnSpc>
            </a:pPr>
            <a:r>
              <a:rPr lang="en-US" dirty="0"/>
              <a:t>An </a:t>
            </a:r>
            <a:r>
              <a:rPr lang="en-US" b="1" dirty="0"/>
              <a:t>implementation</a:t>
            </a:r>
            <a:r>
              <a:rPr lang="en-US" dirty="0"/>
              <a:t> is a computer program that meets the requirements of the JVM specification.</a:t>
            </a:r>
          </a:p>
          <a:p>
            <a:pPr algn="just">
              <a:lnSpc>
                <a:spcPct val="150000"/>
              </a:lnSpc>
            </a:pPr>
            <a:r>
              <a:rPr lang="en-US" b="1" dirty="0"/>
              <a:t>Runtime</a:t>
            </a:r>
            <a:r>
              <a:rPr lang="en-US" dirty="0"/>
              <a:t> </a:t>
            </a:r>
            <a:r>
              <a:rPr lang="en-US" b="1" dirty="0"/>
              <a:t>Instance</a:t>
            </a:r>
            <a:r>
              <a:rPr lang="en-US" dirty="0"/>
              <a:t> Whenever you write a java command on the command prompt to run the java class, an instance of JVM is created.</a:t>
            </a:r>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sp>
        <p:nvSpPr>
          <p:cNvPr id="7"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t>Java Virtual Machine - JVM</a:t>
            </a:r>
            <a:endParaRPr lang="en-US" b="1" u="sng"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3549" y="5458832"/>
            <a:ext cx="2468451" cy="1399168"/>
          </a:xfrm>
          <a:prstGeom prst="rect">
            <a:avLst/>
          </a:prstGeom>
        </p:spPr>
      </p:pic>
    </p:spTree>
    <p:extLst>
      <p:ext uri="{BB962C8B-B14F-4D97-AF65-F5344CB8AC3E}">
        <p14:creationId xmlns:p14="http://schemas.microsoft.com/office/powerpoint/2010/main" val="20559760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sp>
        <p:nvSpPr>
          <p:cNvPr id="7"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t>JDK, JVM and JRE</a:t>
            </a:r>
            <a:endParaRPr lang="en-US" b="1" u="sng" dirty="0"/>
          </a:p>
        </p:txBody>
      </p:sp>
      <p:pic>
        <p:nvPicPr>
          <p:cNvPr id="6" name="Picture 5"/>
          <p:cNvPicPr>
            <a:picLocks noChangeAspect="1"/>
          </p:cNvPicPr>
          <p:nvPr/>
        </p:nvPicPr>
        <p:blipFill rotWithShape="1">
          <a:blip r:embed="rId4"/>
          <a:srcRect r="4931"/>
          <a:stretch/>
        </p:blipFill>
        <p:spPr>
          <a:xfrm>
            <a:off x="30523" y="819800"/>
            <a:ext cx="7313247" cy="3681413"/>
          </a:xfrm>
          <a:prstGeom prst="rect">
            <a:avLst/>
          </a:prstGeom>
        </p:spPr>
      </p:pic>
      <p:pic>
        <p:nvPicPr>
          <p:cNvPr id="9" name="Picture 8"/>
          <p:cNvPicPr>
            <a:picLocks noChangeAspect="1"/>
          </p:cNvPicPr>
          <p:nvPr/>
        </p:nvPicPr>
        <p:blipFill>
          <a:blip r:embed="rId5"/>
          <a:stretch>
            <a:fillRect/>
          </a:stretch>
        </p:blipFill>
        <p:spPr>
          <a:xfrm>
            <a:off x="7440347" y="964204"/>
            <a:ext cx="4714876" cy="442912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7639" y="5393132"/>
            <a:ext cx="2584361" cy="1464868"/>
          </a:xfrm>
          <a:prstGeom prst="rect">
            <a:avLst/>
          </a:prstGeom>
        </p:spPr>
      </p:pic>
    </p:spTree>
    <p:extLst>
      <p:ext uri="{BB962C8B-B14F-4D97-AF65-F5344CB8AC3E}">
        <p14:creationId xmlns:p14="http://schemas.microsoft.com/office/powerpoint/2010/main" val="9045694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sp>
        <p:nvSpPr>
          <p:cNvPr id="7"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t>Java Program Structure</a:t>
            </a:r>
            <a:endParaRPr lang="en-US" b="1" u="sng" dirty="0"/>
          </a:p>
        </p:txBody>
      </p:sp>
      <p:sp>
        <p:nvSpPr>
          <p:cNvPr id="8" name="Content Placeholder 2"/>
          <p:cNvSpPr>
            <a:spLocks noGrp="1"/>
          </p:cNvSpPr>
          <p:nvPr>
            <p:ph idx="1"/>
          </p:nvPr>
        </p:nvSpPr>
        <p:spPr>
          <a:xfrm>
            <a:off x="433057" y="1279962"/>
            <a:ext cx="11319641" cy="4868425"/>
          </a:xfrm>
        </p:spPr>
        <p:txBody>
          <a:bodyPr/>
          <a:lstStyle/>
          <a:p>
            <a:pPr algn="just">
              <a:lnSpc>
                <a:spcPct val="150000"/>
              </a:lnSpc>
            </a:pPr>
            <a:r>
              <a:rPr lang="en-US" dirty="0"/>
              <a:t>A </a:t>
            </a:r>
            <a:r>
              <a:rPr lang="en-US" b="1" dirty="0"/>
              <a:t>specification</a:t>
            </a:r>
            <a:r>
              <a:rPr lang="en-US" dirty="0"/>
              <a:t> where the working of Java Virtual Machine is specified. But implementation provider is independent to choose the algorithm. Its implementation has been provided by Sun and other companies.</a:t>
            </a:r>
          </a:p>
          <a:p>
            <a:pPr algn="just">
              <a:lnSpc>
                <a:spcPct val="150000"/>
              </a:lnSpc>
            </a:pPr>
            <a:r>
              <a:rPr lang="en-US" dirty="0"/>
              <a:t>An </a:t>
            </a:r>
            <a:r>
              <a:rPr lang="en-US" b="1" dirty="0"/>
              <a:t>implementation</a:t>
            </a:r>
            <a:r>
              <a:rPr lang="en-US" dirty="0"/>
              <a:t> is a computer program that meets the requirements of the JVM specification.</a:t>
            </a:r>
          </a:p>
          <a:p>
            <a:pPr algn="just">
              <a:lnSpc>
                <a:spcPct val="150000"/>
              </a:lnSpc>
            </a:pPr>
            <a:r>
              <a:rPr lang="en-US" b="1" dirty="0"/>
              <a:t>Runtime</a:t>
            </a:r>
            <a:r>
              <a:rPr lang="en-US" dirty="0"/>
              <a:t> </a:t>
            </a:r>
            <a:r>
              <a:rPr lang="en-US" b="1" dirty="0"/>
              <a:t>Instance</a:t>
            </a:r>
            <a:r>
              <a:rPr lang="en-US" dirty="0"/>
              <a:t> Whenever you write a java command on the command prompt to run the java class, an instance of JVM is created.</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5972" y="5312832"/>
            <a:ext cx="2726028" cy="1545168"/>
          </a:xfrm>
          <a:prstGeom prst="rect">
            <a:avLst/>
          </a:prstGeom>
        </p:spPr>
      </p:pic>
    </p:spTree>
    <p:extLst>
      <p:ext uri="{BB962C8B-B14F-4D97-AF65-F5344CB8AC3E}">
        <p14:creationId xmlns:p14="http://schemas.microsoft.com/office/powerpoint/2010/main" val="39733794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sp>
        <p:nvSpPr>
          <p:cNvPr id="7"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t>C++ Vs Java</a:t>
            </a:r>
            <a:endParaRPr lang="en-US" b="1" u="sng"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6263" y="1562100"/>
            <a:ext cx="7620000" cy="4762500"/>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r="64797"/>
          <a:stretch/>
        </p:blipFill>
        <p:spPr>
          <a:xfrm>
            <a:off x="460156" y="1562100"/>
            <a:ext cx="3383182" cy="4762500"/>
          </a:xfrm>
          <a:prstGeom prst="rect">
            <a:avLst/>
          </a:prstGeom>
        </p:spPr>
      </p:pic>
    </p:spTree>
    <p:extLst>
      <p:ext uri="{BB962C8B-B14F-4D97-AF65-F5344CB8AC3E}">
        <p14:creationId xmlns:p14="http://schemas.microsoft.com/office/powerpoint/2010/main" val="39430202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52645"/>
            <a:ext cx="10515600" cy="4351338"/>
          </a:xfrm>
        </p:spPr>
        <p:txBody>
          <a:bodyPr/>
          <a:lstStyle/>
          <a:p>
            <a:r>
              <a:rPr lang="en-US" dirty="0" smtClean="0"/>
              <a:t>Download Link: </a:t>
            </a:r>
            <a:r>
              <a:rPr lang="en-US" dirty="0" smtClean="0">
                <a:hlinkClick r:id="rId2"/>
              </a:rPr>
              <a:t>https://www.oracle.com/java/technologies/javase/javase8u211-later-archive-downloads.html</a:t>
            </a:r>
            <a:endParaRPr lang="en-US" dirty="0" smtClean="0"/>
          </a:p>
          <a:p>
            <a:endParaRPr lang="en-US" dirty="0"/>
          </a:p>
          <a:p>
            <a:r>
              <a:rPr lang="en-US" dirty="0" smtClean="0"/>
              <a:t>Note:</a:t>
            </a:r>
          </a:p>
          <a:p>
            <a:r>
              <a:rPr lang="en-US" dirty="0" smtClean="0"/>
              <a:t>Open this link to download JDK(Java Development kit)</a:t>
            </a:r>
            <a:endParaRPr lang="en-US" dirty="0"/>
          </a:p>
        </p:txBody>
      </p:sp>
      <p:pic>
        <p:nvPicPr>
          <p:cNvPr id="4" name="Picture 3"/>
          <p:cNvPicPr>
            <a:picLocks noChangeAspect="1"/>
          </p:cNvPicPr>
          <p:nvPr/>
        </p:nvPicPr>
        <p:blipFill rotWithShape="1">
          <a:blip r:embed="rId3"/>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4"/>
          <a:srcRect l="15159" t="32097" r="14053" b="28346"/>
          <a:stretch/>
        </p:blipFill>
        <p:spPr>
          <a:xfrm>
            <a:off x="10011112" y="-15769"/>
            <a:ext cx="2144111" cy="835569"/>
          </a:xfrm>
          <a:prstGeom prst="rect">
            <a:avLst/>
          </a:prstGeom>
        </p:spPr>
      </p:pic>
      <p:sp>
        <p:nvSpPr>
          <p:cNvPr id="7"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smtClean="0"/>
              <a:t>Installation – JDK 8</a:t>
            </a:r>
            <a:endParaRPr lang="en-US" sz="5400" b="1" u="sng"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6174687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8150" t="28012" r="28061" b="29243"/>
          <a:stretch/>
        </p:blipFill>
        <p:spPr>
          <a:xfrm>
            <a:off x="2919845" y="2431470"/>
            <a:ext cx="5544798" cy="3044537"/>
          </a:xfrm>
          <a:prstGeom prst="rect">
            <a:avLst/>
          </a:prstGeom>
        </p:spPr>
      </p:pic>
      <p:sp>
        <p:nvSpPr>
          <p:cNvPr id="6" name="Rectangle 5"/>
          <p:cNvSpPr/>
          <p:nvPr/>
        </p:nvSpPr>
        <p:spPr>
          <a:xfrm>
            <a:off x="6546272" y="5112327"/>
            <a:ext cx="904009" cy="363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srcRect l="11575" r="9166" b="5311"/>
          <a:stretch/>
        </p:blipFill>
        <p:spPr>
          <a:xfrm>
            <a:off x="0" y="0"/>
            <a:ext cx="2317531" cy="819800"/>
          </a:xfrm>
          <a:prstGeom prst="rect">
            <a:avLst/>
          </a:prstGeom>
          <a:solidFill>
            <a:schemeClr val="accent2"/>
          </a:solidFill>
        </p:spPr>
      </p:pic>
      <p:pic>
        <p:nvPicPr>
          <p:cNvPr id="7" name="Picture 6"/>
          <p:cNvPicPr>
            <a:picLocks noChangeAspect="1"/>
          </p:cNvPicPr>
          <p:nvPr/>
        </p:nvPicPr>
        <p:blipFill rotWithShape="1">
          <a:blip r:embed="rId4"/>
          <a:srcRect l="15159" t="32097" r="14053" b="28346"/>
          <a:stretch/>
        </p:blipFill>
        <p:spPr>
          <a:xfrm>
            <a:off x="10011112" y="-15769"/>
            <a:ext cx="2144111" cy="835569"/>
          </a:xfrm>
          <a:prstGeom prst="rect">
            <a:avLst/>
          </a:prstGeom>
        </p:spPr>
      </p:pic>
      <p:sp>
        <p:nvSpPr>
          <p:cNvPr id="9"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smtClean="0"/>
              <a:t>JDK-8 Installation</a:t>
            </a:r>
            <a:endParaRPr lang="en-US" sz="5400" b="1" u="sng"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39567285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8635"/>
            <a:ext cx="10515600" cy="691165"/>
          </a:xfrm>
          <a:solidFill>
            <a:schemeClr val="accent2">
              <a:lumMod val="20000"/>
              <a:lumOff val="80000"/>
            </a:schemeClr>
          </a:solidFill>
        </p:spPr>
        <p:txBody>
          <a:bodyPr>
            <a:noAutofit/>
          </a:bodyPr>
          <a:lstStyle/>
          <a:p>
            <a:pPr algn="ctr"/>
            <a:r>
              <a:rPr lang="en-US" sz="5400" b="1" dirty="0" smtClean="0"/>
              <a:t>Course Contents- </a:t>
            </a:r>
            <a:r>
              <a:rPr lang="en-US" sz="5400" b="1" u="sng" dirty="0" smtClean="0"/>
              <a:t>Week02</a:t>
            </a:r>
            <a:endParaRPr lang="en-US" sz="5400" b="1" u="sng" dirty="0"/>
          </a:p>
        </p:txBody>
      </p:sp>
      <p:sp>
        <p:nvSpPr>
          <p:cNvPr id="3" name="Content Placeholder 2"/>
          <p:cNvSpPr>
            <a:spLocks noGrp="1"/>
          </p:cNvSpPr>
          <p:nvPr>
            <p:ph idx="1"/>
          </p:nvPr>
        </p:nvSpPr>
        <p:spPr>
          <a:xfrm>
            <a:off x="838200" y="1182414"/>
            <a:ext cx="10515600" cy="5360276"/>
          </a:xfrm>
        </p:spPr>
        <p:txBody>
          <a:bodyPr>
            <a:normAutofit/>
          </a:bodyPr>
          <a:lstStyle/>
          <a:p>
            <a:r>
              <a:rPr lang="en-US" dirty="0"/>
              <a:t>U</a:t>
            </a:r>
            <a:r>
              <a:rPr lang="en-US" dirty="0" smtClean="0"/>
              <a:t>nderstand </a:t>
            </a:r>
            <a:r>
              <a:rPr lang="en-US" dirty="0"/>
              <a:t>the concept of version </a:t>
            </a:r>
            <a:r>
              <a:rPr lang="en-US" dirty="0" smtClean="0"/>
              <a:t>control</a:t>
            </a:r>
          </a:p>
          <a:p>
            <a:r>
              <a:rPr lang="en-US" dirty="0"/>
              <a:t>W</a:t>
            </a:r>
            <a:r>
              <a:rPr lang="en-US" dirty="0" smtClean="0"/>
              <a:t>hat </a:t>
            </a:r>
            <a:r>
              <a:rPr lang="en-US" dirty="0"/>
              <a:t>are the commands of GIT version control, and how its useful in the software </a:t>
            </a:r>
            <a:r>
              <a:rPr lang="en-US" dirty="0" smtClean="0"/>
              <a:t>industry</a:t>
            </a:r>
            <a:endParaRPr lang="en-US" dirty="0"/>
          </a:p>
          <a:p>
            <a:pPr lvl="0"/>
            <a:endParaRPr lang="en-US" b="1" dirty="0" smtClean="0"/>
          </a:p>
          <a:p>
            <a:pPr lvl="0"/>
            <a:r>
              <a:rPr lang="en-US" b="1" dirty="0" err="1" smtClean="0"/>
              <a:t>Git</a:t>
            </a:r>
            <a:endParaRPr lang="en-US" sz="2400" dirty="0"/>
          </a:p>
          <a:p>
            <a:pPr lvl="1"/>
            <a:r>
              <a:rPr lang="en-US" dirty="0"/>
              <a:t>Installation</a:t>
            </a:r>
            <a:endParaRPr lang="en-US" sz="2000" dirty="0"/>
          </a:p>
          <a:p>
            <a:pPr lvl="1"/>
            <a:r>
              <a:rPr lang="en-US" dirty="0"/>
              <a:t>Pull and  push</a:t>
            </a:r>
            <a:endParaRPr lang="en-US" sz="2000" dirty="0"/>
          </a:p>
          <a:p>
            <a:pPr lvl="1"/>
            <a:r>
              <a:rPr lang="en-US" dirty="0"/>
              <a:t>Resolve conflict</a:t>
            </a:r>
            <a:endParaRPr lang="en-US" sz="2000" dirty="0"/>
          </a:p>
          <a:p>
            <a:pPr lvl="1"/>
            <a:r>
              <a:rPr lang="en-US" dirty="0"/>
              <a:t>Lab</a:t>
            </a:r>
            <a:endParaRPr lang="en-US" sz="2000"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86778"/>
            <a:ext cx="2794715" cy="1584101"/>
          </a:xfrm>
          <a:prstGeom prst="rect">
            <a:avLst/>
          </a:prstGeom>
        </p:spPr>
      </p:pic>
    </p:spTree>
    <p:extLst>
      <p:ext uri="{BB962C8B-B14F-4D97-AF65-F5344CB8AC3E}">
        <p14:creationId xmlns:p14="http://schemas.microsoft.com/office/powerpoint/2010/main" val="26848488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4463" t="26818" r="34374" b="30914"/>
          <a:stretch/>
        </p:blipFill>
        <p:spPr>
          <a:xfrm>
            <a:off x="3020291" y="1968092"/>
            <a:ext cx="6151418" cy="4693110"/>
          </a:xfrm>
          <a:prstGeom prst="rect">
            <a:avLst/>
          </a:prstGeom>
        </p:spPr>
      </p:pic>
      <p:sp>
        <p:nvSpPr>
          <p:cNvPr id="5" name="Rectangle 4"/>
          <p:cNvSpPr/>
          <p:nvPr/>
        </p:nvSpPr>
        <p:spPr>
          <a:xfrm>
            <a:off x="6795654" y="6182591"/>
            <a:ext cx="1070264" cy="363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srcRect l="11575" r="9166" b="5311"/>
          <a:stretch/>
        </p:blipFill>
        <p:spPr>
          <a:xfrm>
            <a:off x="0" y="0"/>
            <a:ext cx="2317531" cy="819800"/>
          </a:xfrm>
          <a:prstGeom prst="rect">
            <a:avLst/>
          </a:prstGeom>
          <a:solidFill>
            <a:schemeClr val="accent2"/>
          </a:solidFill>
        </p:spPr>
      </p:pic>
      <p:pic>
        <p:nvPicPr>
          <p:cNvPr id="7" name="Picture 6"/>
          <p:cNvPicPr>
            <a:picLocks noChangeAspect="1"/>
          </p:cNvPicPr>
          <p:nvPr/>
        </p:nvPicPr>
        <p:blipFill rotWithShape="1">
          <a:blip r:embed="rId4"/>
          <a:srcRect l="15159" t="32097" r="14053" b="28346"/>
          <a:stretch/>
        </p:blipFill>
        <p:spPr>
          <a:xfrm>
            <a:off x="10011112" y="-15769"/>
            <a:ext cx="2144111" cy="835569"/>
          </a:xfrm>
          <a:prstGeom prst="rect">
            <a:avLst/>
          </a:prstGeom>
        </p:spPr>
      </p:pic>
      <p:sp>
        <p:nvSpPr>
          <p:cNvPr id="9"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t>JDK-8 Installation</a:t>
            </a:r>
            <a:endParaRPr lang="en-US" sz="5400" b="1" u="sng"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38127602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8150" t="28490" r="28464" b="29243"/>
          <a:stretch/>
        </p:blipFill>
        <p:spPr>
          <a:xfrm>
            <a:off x="2682586" y="1690688"/>
            <a:ext cx="6826828" cy="4413372"/>
          </a:xfrm>
          <a:prstGeom prst="rect">
            <a:avLst/>
          </a:prstGeom>
        </p:spPr>
      </p:pic>
      <p:sp>
        <p:nvSpPr>
          <p:cNvPr id="5" name="Rectangle 4"/>
          <p:cNvSpPr/>
          <p:nvPr/>
        </p:nvSpPr>
        <p:spPr>
          <a:xfrm>
            <a:off x="8376804" y="5681065"/>
            <a:ext cx="1101437" cy="363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srcRect l="11575" r="9166" b="5311"/>
          <a:stretch/>
        </p:blipFill>
        <p:spPr>
          <a:xfrm>
            <a:off x="0" y="0"/>
            <a:ext cx="2317531" cy="819800"/>
          </a:xfrm>
          <a:prstGeom prst="rect">
            <a:avLst/>
          </a:prstGeom>
          <a:solidFill>
            <a:schemeClr val="accent2"/>
          </a:solidFill>
        </p:spPr>
      </p:pic>
      <p:pic>
        <p:nvPicPr>
          <p:cNvPr id="7" name="Picture 6"/>
          <p:cNvPicPr>
            <a:picLocks noChangeAspect="1"/>
          </p:cNvPicPr>
          <p:nvPr/>
        </p:nvPicPr>
        <p:blipFill rotWithShape="1">
          <a:blip r:embed="rId4"/>
          <a:srcRect l="15159" t="32097" r="14053" b="28346"/>
          <a:stretch/>
        </p:blipFill>
        <p:spPr>
          <a:xfrm>
            <a:off x="10011112" y="-15769"/>
            <a:ext cx="2144111" cy="835569"/>
          </a:xfrm>
          <a:prstGeom prst="rect">
            <a:avLst/>
          </a:prstGeom>
        </p:spPr>
      </p:pic>
      <p:sp>
        <p:nvSpPr>
          <p:cNvPr id="9"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t>JDK-8 Installation</a:t>
            </a:r>
            <a:endParaRPr lang="en-US" sz="5400" b="1" u="sng"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14853117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4463" t="26341" r="34642" b="31392"/>
          <a:stretch/>
        </p:blipFill>
        <p:spPr>
          <a:xfrm>
            <a:off x="3202131" y="1894803"/>
            <a:ext cx="5787737" cy="4454044"/>
          </a:xfrm>
          <a:prstGeom prst="rect">
            <a:avLst/>
          </a:prstGeom>
        </p:spPr>
      </p:pic>
      <p:sp>
        <p:nvSpPr>
          <p:cNvPr id="5" name="Rectangle 4"/>
          <p:cNvSpPr/>
          <p:nvPr/>
        </p:nvSpPr>
        <p:spPr>
          <a:xfrm>
            <a:off x="6722918" y="5943603"/>
            <a:ext cx="1111827" cy="363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srcRect l="11575" r="9166" b="5311"/>
          <a:stretch/>
        </p:blipFill>
        <p:spPr>
          <a:xfrm>
            <a:off x="0" y="0"/>
            <a:ext cx="2317531" cy="819800"/>
          </a:xfrm>
          <a:prstGeom prst="rect">
            <a:avLst/>
          </a:prstGeom>
          <a:solidFill>
            <a:schemeClr val="accent2"/>
          </a:solidFill>
        </p:spPr>
      </p:pic>
      <p:pic>
        <p:nvPicPr>
          <p:cNvPr id="7" name="Picture 6"/>
          <p:cNvPicPr>
            <a:picLocks noChangeAspect="1"/>
          </p:cNvPicPr>
          <p:nvPr/>
        </p:nvPicPr>
        <p:blipFill rotWithShape="1">
          <a:blip r:embed="rId4"/>
          <a:srcRect l="15159" t="32097" r="14053" b="28346"/>
          <a:stretch/>
        </p:blipFill>
        <p:spPr>
          <a:xfrm>
            <a:off x="10011112" y="-15769"/>
            <a:ext cx="2144111" cy="835569"/>
          </a:xfrm>
          <a:prstGeom prst="rect">
            <a:avLst/>
          </a:prstGeom>
        </p:spPr>
      </p:pic>
      <p:sp>
        <p:nvSpPr>
          <p:cNvPr id="9"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t>JDK-8 Installation</a:t>
            </a:r>
            <a:endParaRPr lang="en-US" sz="5400" b="1" u="sng"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39978899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85875"/>
            <a:ext cx="10515600" cy="4891088"/>
          </a:xfrm>
        </p:spPr>
        <p:txBody>
          <a:bodyPr/>
          <a:lstStyle/>
          <a:p>
            <a:pPr algn="just">
              <a:lnSpc>
                <a:spcPct val="150000"/>
              </a:lnSpc>
            </a:pPr>
            <a:r>
              <a:rPr lang="en-US" dirty="0"/>
              <a:t>An integrated development environment is a software application that provides comprehensive facilities to computer programmers for software development. </a:t>
            </a:r>
            <a:endParaRPr lang="en-US" dirty="0" smtClean="0"/>
          </a:p>
          <a:p>
            <a:pPr algn="just">
              <a:lnSpc>
                <a:spcPct val="150000"/>
              </a:lnSpc>
            </a:pPr>
            <a:r>
              <a:rPr lang="en-US" dirty="0" smtClean="0"/>
              <a:t>An </a:t>
            </a:r>
            <a:r>
              <a:rPr lang="en-US" dirty="0"/>
              <a:t>IDE normally consists of at least a source code editor, build automation tools </a:t>
            </a:r>
            <a:endParaRPr lang="en-US" dirty="0" smtClean="0"/>
          </a:p>
          <a:p>
            <a:pPr algn="just">
              <a:lnSpc>
                <a:spcPct val="150000"/>
              </a:lnSpc>
            </a:pPr>
            <a:r>
              <a:rPr lang="en-US" dirty="0"/>
              <a:t>M</a:t>
            </a:r>
            <a:r>
              <a:rPr lang="en-US" dirty="0" smtClean="0"/>
              <a:t>ost popular </a:t>
            </a:r>
            <a:r>
              <a:rPr lang="en-US" dirty="0"/>
              <a:t>J</a:t>
            </a:r>
            <a:r>
              <a:rPr lang="en-US" dirty="0" smtClean="0"/>
              <a:t>ava IDE is </a:t>
            </a:r>
            <a:r>
              <a:rPr lang="en-US" dirty="0" err="1"/>
              <a:t>N</a:t>
            </a:r>
            <a:r>
              <a:rPr lang="en-US" dirty="0" err="1" smtClean="0"/>
              <a:t>etbeans</a:t>
            </a:r>
            <a:r>
              <a:rPr lang="en-US" dirty="0" smtClean="0"/>
              <a:t>, so we will guide you about downloading and installing java </a:t>
            </a:r>
            <a:r>
              <a:rPr lang="en-US" dirty="0" err="1"/>
              <a:t>N</a:t>
            </a:r>
            <a:r>
              <a:rPr lang="en-US" dirty="0" err="1" smtClean="0"/>
              <a:t>etbeans</a:t>
            </a:r>
            <a:r>
              <a:rPr lang="en-US" dirty="0" smtClean="0"/>
              <a:t>.</a:t>
            </a:r>
            <a:endParaRPr lang="en-US"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sp>
        <p:nvSpPr>
          <p:cNvPr id="7"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t>JDK-8 Installation</a:t>
            </a:r>
            <a:endParaRPr lang="en-US" sz="5400" b="1" u="sng"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31424749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71588"/>
            <a:ext cx="10515600" cy="4905375"/>
          </a:xfrm>
        </p:spPr>
        <p:txBody>
          <a:bodyPr/>
          <a:lstStyle/>
          <a:p>
            <a:pPr algn="just"/>
            <a:r>
              <a:rPr lang="en-US" dirty="0" smtClean="0"/>
              <a:t>Download Link: </a:t>
            </a:r>
            <a:r>
              <a:rPr lang="en-US" dirty="0" smtClean="0">
                <a:hlinkClick r:id="rId2"/>
              </a:rPr>
              <a:t>https://netbeans.apache.org/download/nb13/nb13.html</a:t>
            </a:r>
            <a:endParaRPr lang="en-US" dirty="0"/>
          </a:p>
          <a:p>
            <a:pPr algn="just"/>
            <a:endParaRPr lang="en-US" dirty="0" smtClean="0"/>
          </a:p>
          <a:p>
            <a:pPr marL="0" indent="0" algn="just">
              <a:buNone/>
            </a:pPr>
            <a:r>
              <a:rPr lang="en-US" b="1" u="sng" dirty="0" smtClean="0"/>
              <a:t>Note</a:t>
            </a:r>
          </a:p>
          <a:p>
            <a:pPr marL="0" indent="0" algn="just">
              <a:buNone/>
            </a:pPr>
            <a:endParaRPr lang="en-US" b="1" u="sng" dirty="0"/>
          </a:p>
          <a:p>
            <a:pPr marL="0" indent="0" algn="just">
              <a:buNone/>
            </a:pPr>
            <a:r>
              <a:rPr lang="en-US" dirty="0" smtClean="0"/>
              <a:t>Open this link to download JDK(Java Development kit)</a:t>
            </a:r>
            <a:endParaRPr lang="en-US" dirty="0"/>
          </a:p>
        </p:txBody>
      </p:sp>
      <p:pic>
        <p:nvPicPr>
          <p:cNvPr id="4" name="Picture 3"/>
          <p:cNvPicPr>
            <a:picLocks noChangeAspect="1"/>
          </p:cNvPicPr>
          <p:nvPr/>
        </p:nvPicPr>
        <p:blipFill rotWithShape="1">
          <a:blip r:embed="rId3"/>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4"/>
          <a:srcRect l="15159" t="32097" r="14053" b="28346"/>
          <a:stretch/>
        </p:blipFill>
        <p:spPr>
          <a:xfrm>
            <a:off x="10011112" y="-15769"/>
            <a:ext cx="2144111" cy="835569"/>
          </a:xfrm>
          <a:prstGeom prst="rect">
            <a:avLst/>
          </a:prstGeom>
        </p:spPr>
      </p:pic>
      <p:sp>
        <p:nvSpPr>
          <p:cNvPr id="7"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smtClean="0"/>
          </a:p>
          <a:p>
            <a:pPr algn="ctr"/>
            <a:r>
              <a:rPr lang="en-US" sz="5400" b="1" dirty="0" smtClean="0"/>
              <a:t>NetBeans Installation</a:t>
            </a:r>
            <a:endParaRPr lang="en-US" sz="5400" b="1" u="sng" dirty="0"/>
          </a:p>
          <a:p>
            <a:pPr algn="ctr"/>
            <a:endParaRPr lang="en-US" sz="5400" b="1" u="sng"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33213954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2179" t="22520" r="31822" b="22317"/>
          <a:stretch/>
        </p:blipFill>
        <p:spPr>
          <a:xfrm>
            <a:off x="2114550" y="1143000"/>
            <a:ext cx="6405995" cy="5611091"/>
          </a:xfrm>
          <a:prstGeom prst="rect">
            <a:avLst/>
          </a:prstGeom>
        </p:spPr>
      </p:pic>
      <p:sp>
        <p:nvSpPr>
          <p:cNvPr id="5" name="Rectangle 4"/>
          <p:cNvSpPr/>
          <p:nvPr/>
        </p:nvSpPr>
        <p:spPr>
          <a:xfrm>
            <a:off x="6754090" y="6244939"/>
            <a:ext cx="1111827" cy="363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srcRect l="11575" r="9166" b="5311"/>
          <a:stretch/>
        </p:blipFill>
        <p:spPr>
          <a:xfrm>
            <a:off x="0" y="15766"/>
            <a:ext cx="2317531" cy="819800"/>
          </a:xfrm>
          <a:prstGeom prst="rect">
            <a:avLst/>
          </a:prstGeom>
          <a:solidFill>
            <a:schemeClr val="accent2"/>
          </a:solidFill>
        </p:spPr>
      </p:pic>
      <p:pic>
        <p:nvPicPr>
          <p:cNvPr id="7" name="Picture 6"/>
          <p:cNvPicPr>
            <a:picLocks noChangeAspect="1"/>
          </p:cNvPicPr>
          <p:nvPr/>
        </p:nvPicPr>
        <p:blipFill rotWithShape="1">
          <a:blip r:embed="rId4"/>
          <a:srcRect l="15159" t="32097" r="14053" b="28346"/>
          <a:stretch/>
        </p:blipFill>
        <p:spPr>
          <a:xfrm>
            <a:off x="10011112" y="-3"/>
            <a:ext cx="2144111" cy="835569"/>
          </a:xfrm>
          <a:prstGeom prst="rect">
            <a:avLst/>
          </a:prstGeom>
        </p:spPr>
      </p:pic>
      <p:sp>
        <p:nvSpPr>
          <p:cNvPr id="9"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p>
          <a:p>
            <a:pPr algn="ctr"/>
            <a:r>
              <a:rPr lang="en-US" sz="5400" b="1" dirty="0"/>
              <a:t>NetBeans Installation</a:t>
            </a:r>
            <a:endParaRPr lang="en-US" sz="5400" b="1" u="sng" dirty="0"/>
          </a:p>
          <a:p>
            <a:pPr algn="ctr"/>
            <a:endParaRPr lang="en-US" sz="5400" b="1" u="sng"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2143177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1508" t="22759" r="31687" b="22796"/>
          <a:stretch/>
        </p:blipFill>
        <p:spPr>
          <a:xfrm>
            <a:off x="2794518" y="1385888"/>
            <a:ext cx="6606657" cy="5357812"/>
          </a:xfrm>
          <a:prstGeom prst="rect">
            <a:avLst/>
          </a:prstGeom>
        </p:spPr>
      </p:pic>
      <p:sp>
        <p:nvSpPr>
          <p:cNvPr id="5" name="Rectangle 4"/>
          <p:cNvSpPr/>
          <p:nvPr/>
        </p:nvSpPr>
        <p:spPr>
          <a:xfrm>
            <a:off x="6982692" y="6369630"/>
            <a:ext cx="800100" cy="2182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srcRect l="11575" r="9166" b="5311"/>
          <a:stretch/>
        </p:blipFill>
        <p:spPr>
          <a:xfrm>
            <a:off x="0" y="0"/>
            <a:ext cx="2317531" cy="819800"/>
          </a:xfrm>
          <a:prstGeom prst="rect">
            <a:avLst/>
          </a:prstGeom>
          <a:solidFill>
            <a:schemeClr val="accent2"/>
          </a:solidFill>
        </p:spPr>
      </p:pic>
      <p:pic>
        <p:nvPicPr>
          <p:cNvPr id="7" name="Picture 6"/>
          <p:cNvPicPr>
            <a:picLocks noChangeAspect="1"/>
          </p:cNvPicPr>
          <p:nvPr/>
        </p:nvPicPr>
        <p:blipFill rotWithShape="1">
          <a:blip r:embed="rId4"/>
          <a:srcRect l="15159" t="32097" r="14053" b="28346"/>
          <a:stretch/>
        </p:blipFill>
        <p:spPr>
          <a:xfrm>
            <a:off x="10011112" y="-15769"/>
            <a:ext cx="2144111" cy="835569"/>
          </a:xfrm>
          <a:prstGeom prst="rect">
            <a:avLst/>
          </a:prstGeom>
        </p:spPr>
      </p:pic>
      <p:sp>
        <p:nvSpPr>
          <p:cNvPr id="9"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p>
          <a:p>
            <a:pPr algn="ctr"/>
            <a:r>
              <a:rPr lang="en-US" sz="5400" b="1" dirty="0"/>
              <a:t>NetBeans Installation</a:t>
            </a:r>
            <a:endParaRPr lang="en-US" sz="5400" b="1" u="sng" dirty="0"/>
          </a:p>
          <a:p>
            <a:pPr algn="ctr"/>
            <a:endParaRPr lang="en-US" sz="5400" b="1" u="sng"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35426459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1643" t="21087" r="31822" b="23034"/>
          <a:stretch/>
        </p:blipFill>
        <p:spPr>
          <a:xfrm>
            <a:off x="1857376" y="1257301"/>
            <a:ext cx="6611216" cy="5330536"/>
          </a:xfrm>
          <a:prstGeom prst="rect">
            <a:avLst/>
          </a:prstGeom>
        </p:spPr>
      </p:pic>
      <p:sp>
        <p:nvSpPr>
          <p:cNvPr id="5" name="Rectangle 4"/>
          <p:cNvSpPr/>
          <p:nvPr/>
        </p:nvSpPr>
        <p:spPr>
          <a:xfrm>
            <a:off x="6961910" y="6255329"/>
            <a:ext cx="800100" cy="2182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srcRect l="11575" r="9166" b="5311"/>
          <a:stretch/>
        </p:blipFill>
        <p:spPr>
          <a:xfrm>
            <a:off x="0" y="0"/>
            <a:ext cx="2317531" cy="819800"/>
          </a:xfrm>
          <a:prstGeom prst="rect">
            <a:avLst/>
          </a:prstGeom>
          <a:solidFill>
            <a:schemeClr val="accent2"/>
          </a:solidFill>
        </p:spPr>
      </p:pic>
      <p:pic>
        <p:nvPicPr>
          <p:cNvPr id="7" name="Picture 6"/>
          <p:cNvPicPr>
            <a:picLocks noChangeAspect="1"/>
          </p:cNvPicPr>
          <p:nvPr/>
        </p:nvPicPr>
        <p:blipFill rotWithShape="1">
          <a:blip r:embed="rId4"/>
          <a:srcRect l="15159" t="32097" r="14053" b="28346"/>
          <a:stretch/>
        </p:blipFill>
        <p:spPr>
          <a:xfrm>
            <a:off x="10011112" y="-15769"/>
            <a:ext cx="2144111" cy="835569"/>
          </a:xfrm>
          <a:prstGeom prst="rect">
            <a:avLst/>
          </a:prstGeom>
        </p:spPr>
      </p:pic>
      <p:sp>
        <p:nvSpPr>
          <p:cNvPr id="9"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p>
          <a:p>
            <a:pPr algn="ctr"/>
            <a:r>
              <a:rPr lang="en-US" sz="5400" b="1" dirty="0"/>
              <a:t>NetBeans Installation</a:t>
            </a:r>
            <a:endParaRPr lang="en-US" sz="5400" b="1" u="sng" dirty="0"/>
          </a:p>
          <a:p>
            <a:pPr algn="ctr"/>
            <a:endParaRPr lang="en-US" sz="5400" b="1" u="sng"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14447579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31776" t="21803" r="31956" b="23034"/>
          <a:stretch/>
        </p:blipFill>
        <p:spPr>
          <a:xfrm>
            <a:off x="2428875" y="1228726"/>
            <a:ext cx="6500813" cy="5182466"/>
          </a:xfrm>
          <a:prstGeom prst="rect">
            <a:avLst/>
          </a:prstGeom>
        </p:spPr>
      </p:pic>
      <p:sp>
        <p:nvSpPr>
          <p:cNvPr id="6" name="Rectangle 5"/>
          <p:cNvSpPr/>
          <p:nvPr/>
        </p:nvSpPr>
        <p:spPr>
          <a:xfrm>
            <a:off x="7055429" y="6078682"/>
            <a:ext cx="800100" cy="2182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srcRect l="11575" r="9166" b="5311"/>
          <a:stretch/>
        </p:blipFill>
        <p:spPr>
          <a:xfrm>
            <a:off x="0" y="0"/>
            <a:ext cx="2317531" cy="819800"/>
          </a:xfrm>
          <a:prstGeom prst="rect">
            <a:avLst/>
          </a:prstGeom>
          <a:solidFill>
            <a:schemeClr val="accent2"/>
          </a:solidFill>
        </p:spPr>
      </p:pic>
      <p:pic>
        <p:nvPicPr>
          <p:cNvPr id="8" name="Picture 7"/>
          <p:cNvPicPr>
            <a:picLocks noChangeAspect="1"/>
          </p:cNvPicPr>
          <p:nvPr/>
        </p:nvPicPr>
        <p:blipFill rotWithShape="1">
          <a:blip r:embed="rId4"/>
          <a:srcRect l="15159" t="32097" r="14053" b="28346"/>
          <a:stretch/>
        </p:blipFill>
        <p:spPr>
          <a:xfrm>
            <a:off x="10011112" y="-15769"/>
            <a:ext cx="2144111" cy="835569"/>
          </a:xfrm>
          <a:prstGeom prst="rect">
            <a:avLst/>
          </a:prstGeom>
        </p:spPr>
      </p:pic>
      <p:sp>
        <p:nvSpPr>
          <p:cNvPr id="10"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p>
          <a:p>
            <a:pPr algn="ctr"/>
            <a:r>
              <a:rPr lang="en-US" sz="5400" b="1" dirty="0"/>
              <a:t>NetBeans Installation</a:t>
            </a:r>
            <a:endParaRPr lang="en-US" sz="5400" b="1" u="sng" dirty="0"/>
          </a:p>
          <a:p>
            <a:pPr algn="ctr"/>
            <a:endParaRPr lang="en-US" sz="5400" b="1" u="sng"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4855521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1911" t="22281" r="31419" b="23512"/>
          <a:stretch/>
        </p:blipFill>
        <p:spPr>
          <a:xfrm>
            <a:off x="2301761" y="1243014"/>
            <a:ext cx="6073312" cy="5153256"/>
          </a:xfrm>
          <a:prstGeom prst="rect">
            <a:avLst/>
          </a:prstGeom>
        </p:spPr>
      </p:pic>
      <p:sp>
        <p:nvSpPr>
          <p:cNvPr id="5" name="Rectangle 4"/>
          <p:cNvSpPr/>
          <p:nvPr/>
        </p:nvSpPr>
        <p:spPr>
          <a:xfrm>
            <a:off x="7460678" y="6130637"/>
            <a:ext cx="800100" cy="2182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srcRect l="11575" r="9166" b="5311"/>
          <a:stretch/>
        </p:blipFill>
        <p:spPr>
          <a:xfrm>
            <a:off x="0" y="0"/>
            <a:ext cx="2317531" cy="819800"/>
          </a:xfrm>
          <a:prstGeom prst="rect">
            <a:avLst/>
          </a:prstGeom>
          <a:solidFill>
            <a:schemeClr val="accent2"/>
          </a:solidFill>
        </p:spPr>
      </p:pic>
      <p:pic>
        <p:nvPicPr>
          <p:cNvPr id="7" name="Picture 6"/>
          <p:cNvPicPr>
            <a:picLocks noChangeAspect="1"/>
          </p:cNvPicPr>
          <p:nvPr/>
        </p:nvPicPr>
        <p:blipFill rotWithShape="1">
          <a:blip r:embed="rId4"/>
          <a:srcRect l="15159" t="32097" r="14053" b="28346"/>
          <a:stretch/>
        </p:blipFill>
        <p:spPr>
          <a:xfrm>
            <a:off x="10011112" y="-15769"/>
            <a:ext cx="2144111" cy="835569"/>
          </a:xfrm>
          <a:prstGeom prst="rect">
            <a:avLst/>
          </a:prstGeom>
        </p:spPr>
      </p:pic>
      <p:sp>
        <p:nvSpPr>
          <p:cNvPr id="9"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p>
          <a:p>
            <a:pPr algn="ctr"/>
            <a:r>
              <a:rPr lang="en-US" sz="5400" b="1" dirty="0"/>
              <a:t>NetBeans Installation</a:t>
            </a:r>
            <a:endParaRPr lang="en-US" sz="5400" b="1" u="sng" dirty="0"/>
          </a:p>
          <a:p>
            <a:pPr algn="ctr"/>
            <a:endParaRPr lang="en-US" sz="5400" b="1" u="sng"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39601392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2923"/>
            <a:ext cx="10515600" cy="691165"/>
          </a:xfrm>
          <a:solidFill>
            <a:schemeClr val="accent2">
              <a:lumMod val="20000"/>
              <a:lumOff val="80000"/>
            </a:schemeClr>
          </a:solidFill>
        </p:spPr>
        <p:txBody>
          <a:bodyPr>
            <a:noAutofit/>
          </a:bodyPr>
          <a:lstStyle/>
          <a:p>
            <a:pPr algn="ctr"/>
            <a:r>
              <a:rPr lang="en-US" sz="5400" b="1" dirty="0" smtClean="0"/>
              <a:t>Course Contents- </a:t>
            </a:r>
            <a:r>
              <a:rPr lang="en-US" sz="5400" b="1" u="sng" dirty="0" smtClean="0"/>
              <a:t>Week03</a:t>
            </a:r>
            <a:endParaRPr lang="en-US" sz="5400" b="1" u="sng" dirty="0"/>
          </a:p>
        </p:txBody>
      </p:sp>
      <p:sp>
        <p:nvSpPr>
          <p:cNvPr id="3" name="Content Placeholder 2"/>
          <p:cNvSpPr>
            <a:spLocks noGrp="1"/>
          </p:cNvSpPr>
          <p:nvPr>
            <p:ph idx="1"/>
          </p:nvPr>
        </p:nvSpPr>
        <p:spPr>
          <a:xfrm>
            <a:off x="838200" y="1182414"/>
            <a:ext cx="10515600" cy="5360276"/>
          </a:xfrm>
        </p:spPr>
        <p:txBody>
          <a:bodyPr>
            <a:normAutofit fontScale="92500" lnSpcReduction="10000"/>
          </a:bodyPr>
          <a:lstStyle/>
          <a:p>
            <a:r>
              <a:rPr lang="en-US" dirty="0"/>
              <a:t>To understand the fundamental concepts of </a:t>
            </a:r>
            <a:r>
              <a:rPr lang="en-US" dirty="0" smtClean="0"/>
              <a:t>OOP</a:t>
            </a:r>
          </a:p>
          <a:p>
            <a:pPr marL="0" indent="0">
              <a:buNone/>
            </a:pPr>
            <a:endParaRPr lang="en-US" sz="2400" dirty="0"/>
          </a:p>
          <a:p>
            <a:pPr lvl="0"/>
            <a:r>
              <a:rPr lang="en-US" b="1" dirty="0" smtClean="0"/>
              <a:t>Java </a:t>
            </a:r>
            <a:r>
              <a:rPr lang="en-US" b="1" dirty="0"/>
              <a:t>in the light of Object Oriented </a:t>
            </a:r>
            <a:endParaRPr lang="en-US" sz="2400" dirty="0"/>
          </a:p>
          <a:p>
            <a:pPr lvl="1"/>
            <a:r>
              <a:rPr lang="en-US" dirty="0"/>
              <a:t>Classes and Object</a:t>
            </a:r>
            <a:endParaRPr lang="en-US" sz="2000" dirty="0"/>
          </a:p>
          <a:p>
            <a:pPr lvl="1"/>
            <a:r>
              <a:rPr lang="en-US" dirty="0"/>
              <a:t>Fields and Access Control</a:t>
            </a:r>
            <a:endParaRPr lang="en-US" sz="2000" dirty="0"/>
          </a:p>
          <a:p>
            <a:pPr lvl="1"/>
            <a:r>
              <a:rPr lang="en-US" dirty="0"/>
              <a:t>Constructor and overloaded Constructor</a:t>
            </a:r>
            <a:endParaRPr lang="en-US" sz="2000" dirty="0"/>
          </a:p>
          <a:p>
            <a:pPr lvl="1"/>
            <a:r>
              <a:rPr lang="en-US" dirty="0"/>
              <a:t>this and super keyword</a:t>
            </a:r>
            <a:endParaRPr lang="en-US" sz="2000" dirty="0"/>
          </a:p>
          <a:p>
            <a:pPr lvl="1"/>
            <a:r>
              <a:rPr lang="en-US" dirty="0"/>
              <a:t>Abstraction</a:t>
            </a:r>
            <a:endParaRPr lang="en-US" sz="2000" dirty="0"/>
          </a:p>
          <a:p>
            <a:pPr lvl="1"/>
            <a:r>
              <a:rPr lang="en-US" dirty="0"/>
              <a:t>Interface</a:t>
            </a:r>
            <a:endParaRPr lang="en-US" sz="2000" dirty="0"/>
          </a:p>
          <a:p>
            <a:pPr lvl="1"/>
            <a:r>
              <a:rPr lang="en-US" dirty="0"/>
              <a:t>Inheritance </a:t>
            </a:r>
            <a:endParaRPr lang="en-US" sz="2000" dirty="0"/>
          </a:p>
          <a:p>
            <a:pPr lvl="1"/>
            <a:r>
              <a:rPr lang="en-US" dirty="0"/>
              <a:t>Polymorphism</a:t>
            </a:r>
            <a:endParaRPr lang="en-US" sz="2000" dirty="0"/>
          </a:p>
          <a:p>
            <a:pPr lvl="1"/>
            <a:r>
              <a:rPr lang="en-US" dirty="0"/>
              <a:t>Override vs Overload</a:t>
            </a:r>
            <a:endParaRPr lang="en-US" sz="2000" dirty="0"/>
          </a:p>
          <a:p>
            <a:pPr lvl="1"/>
            <a:r>
              <a:rPr lang="en-US" dirty="0"/>
              <a:t>Exception Handling</a:t>
            </a:r>
            <a:endParaRPr lang="en-US" sz="2000" dirty="0"/>
          </a:p>
          <a:p>
            <a:pPr lvl="1"/>
            <a:r>
              <a:rPr lang="en-US" dirty="0"/>
              <a:t>Generics</a:t>
            </a:r>
            <a:endParaRPr lang="en-US" sz="2000" dirty="0"/>
          </a:p>
          <a:p>
            <a:pPr lvl="1"/>
            <a:r>
              <a:rPr lang="en-US" dirty="0"/>
              <a:t>Lab</a:t>
            </a:r>
            <a:endParaRPr lang="en-US" sz="2000"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26178267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5315" t="6282" r="17851" b="5840"/>
          <a:stretch/>
        </p:blipFill>
        <p:spPr>
          <a:xfrm>
            <a:off x="2009775" y="1262812"/>
            <a:ext cx="7086600" cy="4559211"/>
          </a:xfrm>
          <a:prstGeom prst="rect">
            <a:avLst/>
          </a:prstGeom>
        </p:spPr>
      </p:pic>
      <p:pic>
        <p:nvPicPr>
          <p:cNvPr id="5" name="Picture 4"/>
          <p:cNvPicPr>
            <a:picLocks noChangeAspect="1"/>
          </p:cNvPicPr>
          <p:nvPr/>
        </p:nvPicPr>
        <p:blipFill rotWithShape="1">
          <a:blip r:embed="rId3"/>
          <a:srcRect l="11575" r="9166" b="5311"/>
          <a:stretch/>
        </p:blipFill>
        <p:spPr>
          <a:xfrm>
            <a:off x="0" y="0"/>
            <a:ext cx="2317531" cy="819800"/>
          </a:xfrm>
          <a:prstGeom prst="rect">
            <a:avLst/>
          </a:prstGeom>
          <a:solidFill>
            <a:schemeClr val="accent2"/>
          </a:solidFill>
        </p:spPr>
      </p:pic>
      <p:pic>
        <p:nvPicPr>
          <p:cNvPr id="6" name="Picture 5"/>
          <p:cNvPicPr>
            <a:picLocks noChangeAspect="1"/>
          </p:cNvPicPr>
          <p:nvPr/>
        </p:nvPicPr>
        <p:blipFill rotWithShape="1">
          <a:blip r:embed="rId4"/>
          <a:srcRect l="15159" t="32097" r="14053" b="28346"/>
          <a:stretch/>
        </p:blipFill>
        <p:spPr>
          <a:xfrm>
            <a:off x="10011112" y="-15769"/>
            <a:ext cx="2144111" cy="835569"/>
          </a:xfrm>
          <a:prstGeom prst="rect">
            <a:avLst/>
          </a:prstGeom>
        </p:spPr>
      </p:pic>
      <p:sp>
        <p:nvSpPr>
          <p:cNvPr id="8"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p>
          <a:p>
            <a:pPr algn="ctr"/>
            <a:r>
              <a:rPr lang="en-US" sz="5400" b="1" dirty="0"/>
              <a:t>NetBeans Installation</a:t>
            </a:r>
            <a:endParaRPr lang="en-US" sz="5400" b="1" u="sng" dirty="0"/>
          </a:p>
          <a:p>
            <a:pPr algn="ctr"/>
            <a:endParaRPr lang="en-US" sz="5400" b="1" u="sng"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12294388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228144" y="1825625"/>
            <a:ext cx="7735712" cy="4351338"/>
          </a:xfrm>
          <a:prstGeom prst="rect">
            <a:avLst/>
          </a:prstGeom>
        </p:spPr>
      </p:pic>
      <p:sp>
        <p:nvSpPr>
          <p:cNvPr id="7" name="Rectangle 6"/>
          <p:cNvSpPr/>
          <p:nvPr/>
        </p:nvSpPr>
        <p:spPr>
          <a:xfrm>
            <a:off x="6203372" y="4894117"/>
            <a:ext cx="571501" cy="1974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srcRect l="11575" r="9166" b="5311"/>
          <a:stretch/>
        </p:blipFill>
        <p:spPr>
          <a:xfrm>
            <a:off x="0" y="0"/>
            <a:ext cx="2317531" cy="819800"/>
          </a:xfrm>
          <a:prstGeom prst="rect">
            <a:avLst/>
          </a:prstGeom>
          <a:solidFill>
            <a:schemeClr val="accent2"/>
          </a:solidFill>
        </p:spPr>
      </p:pic>
      <p:pic>
        <p:nvPicPr>
          <p:cNvPr id="8" name="Picture 7"/>
          <p:cNvPicPr>
            <a:picLocks noChangeAspect="1"/>
          </p:cNvPicPr>
          <p:nvPr/>
        </p:nvPicPr>
        <p:blipFill rotWithShape="1">
          <a:blip r:embed="rId4"/>
          <a:srcRect l="15159" t="32097" r="14053" b="28346"/>
          <a:stretch/>
        </p:blipFill>
        <p:spPr>
          <a:xfrm>
            <a:off x="10011112" y="-15769"/>
            <a:ext cx="2144111" cy="835569"/>
          </a:xfrm>
          <a:prstGeom prst="rect">
            <a:avLst/>
          </a:prstGeom>
        </p:spPr>
      </p:pic>
      <p:sp>
        <p:nvSpPr>
          <p:cNvPr id="10"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p>
          <a:p>
            <a:pPr algn="ctr"/>
            <a:r>
              <a:rPr lang="en-US" sz="5400" b="1" dirty="0"/>
              <a:t>NetBeans Installation</a:t>
            </a:r>
            <a:endParaRPr lang="en-US" sz="5400" b="1" u="sng" dirty="0"/>
          </a:p>
          <a:p>
            <a:pPr algn="ctr"/>
            <a:endParaRPr lang="en-US" sz="5400" b="1" u="sng"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1234" y="5576552"/>
            <a:ext cx="2260766" cy="1281448"/>
          </a:xfrm>
          <a:prstGeom prst="rect">
            <a:avLst/>
          </a:prstGeom>
        </p:spPr>
      </p:pic>
    </p:spTree>
    <p:extLst>
      <p:ext uri="{BB962C8B-B14F-4D97-AF65-F5344CB8AC3E}">
        <p14:creationId xmlns:p14="http://schemas.microsoft.com/office/powerpoint/2010/main" val="950256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228144" y="1825625"/>
            <a:ext cx="7735712" cy="4351338"/>
          </a:xfrm>
          <a:prstGeom prst="rect">
            <a:avLst/>
          </a:prstGeom>
        </p:spPr>
      </p:pic>
      <p:sp>
        <p:nvSpPr>
          <p:cNvPr id="7" name="Rectangle 6"/>
          <p:cNvSpPr/>
          <p:nvPr/>
        </p:nvSpPr>
        <p:spPr>
          <a:xfrm>
            <a:off x="6598230" y="4894117"/>
            <a:ext cx="571501" cy="1974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srcRect l="11575" r="9166" b="5311"/>
          <a:stretch/>
        </p:blipFill>
        <p:spPr>
          <a:xfrm>
            <a:off x="0" y="0"/>
            <a:ext cx="2317531" cy="819800"/>
          </a:xfrm>
          <a:prstGeom prst="rect">
            <a:avLst/>
          </a:prstGeom>
          <a:solidFill>
            <a:schemeClr val="accent2"/>
          </a:solidFill>
        </p:spPr>
      </p:pic>
      <p:pic>
        <p:nvPicPr>
          <p:cNvPr id="8" name="Picture 7"/>
          <p:cNvPicPr>
            <a:picLocks noChangeAspect="1"/>
          </p:cNvPicPr>
          <p:nvPr/>
        </p:nvPicPr>
        <p:blipFill rotWithShape="1">
          <a:blip r:embed="rId4"/>
          <a:srcRect l="15159" t="32097" r="14053" b="28346"/>
          <a:stretch/>
        </p:blipFill>
        <p:spPr>
          <a:xfrm>
            <a:off x="10011112" y="-15769"/>
            <a:ext cx="2144111" cy="835569"/>
          </a:xfrm>
          <a:prstGeom prst="rect">
            <a:avLst/>
          </a:prstGeom>
        </p:spPr>
      </p:pic>
      <p:sp>
        <p:nvSpPr>
          <p:cNvPr id="10"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p>
          <a:p>
            <a:pPr algn="ctr"/>
            <a:r>
              <a:rPr lang="en-US" sz="5400" b="1" dirty="0"/>
              <a:t>NetBeans Installation</a:t>
            </a:r>
            <a:endParaRPr lang="en-US" sz="5400" b="1" u="sng" dirty="0"/>
          </a:p>
          <a:p>
            <a:pPr algn="ctr"/>
            <a:endParaRPr lang="en-US" sz="5400" b="1" u="sng"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6677" y="5602310"/>
            <a:ext cx="2215323" cy="1255690"/>
          </a:xfrm>
          <a:prstGeom prst="rect">
            <a:avLst/>
          </a:prstGeom>
        </p:spPr>
      </p:pic>
    </p:spTree>
    <p:extLst>
      <p:ext uri="{BB962C8B-B14F-4D97-AF65-F5344CB8AC3E}">
        <p14:creationId xmlns:p14="http://schemas.microsoft.com/office/powerpoint/2010/main" val="26388910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44" t="-1911" r="14896" b="33542"/>
          <a:stretch/>
        </p:blipFill>
        <p:spPr>
          <a:xfrm>
            <a:off x="1787997" y="1690688"/>
            <a:ext cx="8457440" cy="3837420"/>
          </a:xfrm>
          <a:prstGeom prst="rect">
            <a:avLst/>
          </a:prstGeom>
        </p:spPr>
      </p:pic>
      <p:pic>
        <p:nvPicPr>
          <p:cNvPr id="5" name="Picture 4"/>
          <p:cNvPicPr>
            <a:picLocks noChangeAspect="1"/>
          </p:cNvPicPr>
          <p:nvPr/>
        </p:nvPicPr>
        <p:blipFill rotWithShape="1">
          <a:blip r:embed="rId3"/>
          <a:srcRect l="11575" r="9166" b="5311"/>
          <a:stretch/>
        </p:blipFill>
        <p:spPr>
          <a:xfrm>
            <a:off x="0" y="0"/>
            <a:ext cx="2317531" cy="819800"/>
          </a:xfrm>
          <a:prstGeom prst="rect">
            <a:avLst/>
          </a:prstGeom>
          <a:solidFill>
            <a:schemeClr val="accent2"/>
          </a:solidFill>
        </p:spPr>
      </p:pic>
      <p:pic>
        <p:nvPicPr>
          <p:cNvPr id="6" name="Picture 5"/>
          <p:cNvPicPr>
            <a:picLocks noChangeAspect="1"/>
          </p:cNvPicPr>
          <p:nvPr/>
        </p:nvPicPr>
        <p:blipFill rotWithShape="1">
          <a:blip r:embed="rId4"/>
          <a:srcRect l="15159" t="32097" r="14053" b="28346"/>
          <a:stretch/>
        </p:blipFill>
        <p:spPr>
          <a:xfrm>
            <a:off x="10011112" y="-15769"/>
            <a:ext cx="2144111" cy="835569"/>
          </a:xfrm>
          <a:prstGeom prst="rect">
            <a:avLst/>
          </a:prstGeom>
        </p:spPr>
      </p:pic>
      <p:sp>
        <p:nvSpPr>
          <p:cNvPr id="8"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t>Input Box &amp; Message Box</a:t>
            </a:r>
            <a:endParaRPr lang="en-US" sz="5400" b="1" u="sng"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3549" y="5458832"/>
            <a:ext cx="2468451" cy="1399168"/>
          </a:xfrm>
          <a:prstGeom prst="rect">
            <a:avLst/>
          </a:prstGeom>
        </p:spPr>
      </p:pic>
    </p:spTree>
    <p:extLst>
      <p:ext uri="{BB962C8B-B14F-4D97-AF65-F5344CB8AC3E}">
        <p14:creationId xmlns:p14="http://schemas.microsoft.com/office/powerpoint/2010/main" val="37121566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3789" t="20205" r="19149" b="38078"/>
          <a:stretch/>
        </p:blipFill>
        <p:spPr>
          <a:xfrm>
            <a:off x="2344241" y="1690688"/>
            <a:ext cx="8264880" cy="4073236"/>
          </a:xfrm>
          <a:prstGeom prst="rect">
            <a:avLst/>
          </a:prstGeom>
        </p:spPr>
      </p:pic>
      <p:pic>
        <p:nvPicPr>
          <p:cNvPr id="5" name="Picture 4"/>
          <p:cNvPicPr>
            <a:picLocks noChangeAspect="1"/>
          </p:cNvPicPr>
          <p:nvPr/>
        </p:nvPicPr>
        <p:blipFill rotWithShape="1">
          <a:blip r:embed="rId3"/>
          <a:srcRect l="11575" r="9166" b="5311"/>
          <a:stretch/>
        </p:blipFill>
        <p:spPr>
          <a:xfrm>
            <a:off x="0" y="0"/>
            <a:ext cx="2317531" cy="819800"/>
          </a:xfrm>
          <a:prstGeom prst="rect">
            <a:avLst/>
          </a:prstGeom>
          <a:solidFill>
            <a:schemeClr val="accent2"/>
          </a:solidFill>
        </p:spPr>
      </p:pic>
      <p:pic>
        <p:nvPicPr>
          <p:cNvPr id="6" name="Picture 5"/>
          <p:cNvPicPr>
            <a:picLocks noChangeAspect="1"/>
          </p:cNvPicPr>
          <p:nvPr/>
        </p:nvPicPr>
        <p:blipFill rotWithShape="1">
          <a:blip r:embed="rId4"/>
          <a:srcRect l="15159" t="32097" r="14053" b="28346"/>
          <a:stretch/>
        </p:blipFill>
        <p:spPr>
          <a:xfrm>
            <a:off x="10011112" y="-15769"/>
            <a:ext cx="2144111" cy="835569"/>
          </a:xfrm>
          <a:prstGeom prst="rect">
            <a:avLst/>
          </a:prstGeom>
        </p:spPr>
      </p:pic>
      <p:sp>
        <p:nvSpPr>
          <p:cNvPr id="8"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latin typeface="Times New Roman" panose="02020603050405020304" pitchFamily="18" charset="0"/>
                <a:cs typeface="Times New Roman" panose="02020603050405020304" pitchFamily="18" charset="0"/>
              </a:rPr>
              <a:t>Input Box &amp; Message Box</a:t>
            </a:r>
            <a:endParaRPr lang="en-US" sz="4800" u="sng"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41801120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3523" t="17028" r="18926" b="39034"/>
          <a:stretch/>
        </p:blipFill>
        <p:spPr>
          <a:xfrm>
            <a:off x="1922317" y="1473986"/>
            <a:ext cx="7959437" cy="4137107"/>
          </a:xfrm>
          <a:prstGeom prst="rect">
            <a:avLst/>
          </a:prstGeom>
        </p:spPr>
      </p:pic>
      <p:pic>
        <p:nvPicPr>
          <p:cNvPr id="5" name="Picture 4"/>
          <p:cNvPicPr>
            <a:picLocks noChangeAspect="1"/>
          </p:cNvPicPr>
          <p:nvPr/>
        </p:nvPicPr>
        <p:blipFill rotWithShape="1">
          <a:blip r:embed="rId3"/>
          <a:srcRect l="11575" r="9166" b="5311"/>
          <a:stretch/>
        </p:blipFill>
        <p:spPr>
          <a:xfrm>
            <a:off x="0" y="0"/>
            <a:ext cx="2317531" cy="819800"/>
          </a:xfrm>
          <a:prstGeom prst="rect">
            <a:avLst/>
          </a:prstGeom>
          <a:solidFill>
            <a:schemeClr val="accent2"/>
          </a:solidFill>
        </p:spPr>
      </p:pic>
      <p:pic>
        <p:nvPicPr>
          <p:cNvPr id="6" name="Picture 5"/>
          <p:cNvPicPr>
            <a:picLocks noChangeAspect="1"/>
          </p:cNvPicPr>
          <p:nvPr/>
        </p:nvPicPr>
        <p:blipFill rotWithShape="1">
          <a:blip r:embed="rId4"/>
          <a:srcRect l="15159" t="32097" r="14053" b="28346"/>
          <a:stretch/>
        </p:blipFill>
        <p:spPr>
          <a:xfrm>
            <a:off x="10011112" y="-15769"/>
            <a:ext cx="2144111" cy="835569"/>
          </a:xfrm>
          <a:prstGeom prst="rect">
            <a:avLst/>
          </a:prstGeom>
        </p:spPr>
      </p:pic>
      <p:sp>
        <p:nvSpPr>
          <p:cNvPr id="8"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t>Input Box &amp; Message Box</a:t>
            </a:r>
            <a:endParaRPr lang="en-US" sz="5400" b="1" u="sng"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17113126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6" name="Picture 5"/>
          <p:cNvPicPr>
            <a:picLocks noChangeAspect="1"/>
          </p:cNvPicPr>
          <p:nvPr/>
        </p:nvPicPr>
        <p:blipFill rotWithShape="1">
          <a:blip r:embed="rId3"/>
          <a:srcRect l="15159" t="32097" r="14053" b="28346"/>
          <a:stretch/>
        </p:blipFill>
        <p:spPr>
          <a:xfrm>
            <a:off x="10011112" y="-15769"/>
            <a:ext cx="2144111" cy="835569"/>
          </a:xfrm>
          <a:prstGeom prst="rect">
            <a:avLst/>
          </a:prstGeom>
        </p:spPr>
      </p:pic>
      <p:sp>
        <p:nvSpPr>
          <p:cNvPr id="8" name="Title 1"/>
          <p:cNvSpPr txBox="1">
            <a:spLocks/>
          </p:cNvSpPr>
          <p:nvPr/>
        </p:nvSpPr>
        <p:spPr>
          <a:xfrm>
            <a:off x="2301761" y="128635"/>
            <a:ext cx="7725104" cy="691165"/>
          </a:xfrm>
          <a:prstGeom prst="rect">
            <a:avLst/>
          </a:prstGeom>
          <a:solidFill>
            <a:schemeClr val="accent2">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smtClean="0"/>
              <a:t>Assignment</a:t>
            </a:r>
            <a:endParaRPr lang="en-US" sz="5400" b="1" u="sng" dirty="0"/>
          </a:p>
        </p:txBody>
      </p:sp>
      <p:sp>
        <p:nvSpPr>
          <p:cNvPr id="7" name="Content Placeholder 6"/>
          <p:cNvSpPr>
            <a:spLocks noGrp="1"/>
          </p:cNvSpPr>
          <p:nvPr>
            <p:ph idx="1"/>
          </p:nvPr>
        </p:nvSpPr>
        <p:spPr>
          <a:xfrm>
            <a:off x="491067" y="1100667"/>
            <a:ext cx="10862733" cy="5076296"/>
          </a:xfrm>
        </p:spPr>
        <p:txBody>
          <a:bodyPr/>
          <a:lstStyle/>
          <a:p>
            <a:r>
              <a:rPr lang="en-US" dirty="0" smtClean="0"/>
              <a:t>What are the main differences between 1</a:t>
            </a:r>
            <a:r>
              <a:rPr lang="en-US" baseline="30000" dirty="0" smtClean="0"/>
              <a:t>st</a:t>
            </a:r>
            <a:r>
              <a:rPr lang="en-US" dirty="0" smtClean="0"/>
              <a:t> </a:t>
            </a:r>
            <a:r>
              <a:rPr lang="en-US" dirty="0"/>
              <a:t>, 2</a:t>
            </a:r>
            <a:r>
              <a:rPr lang="en-US" baseline="30000" dirty="0"/>
              <a:t>nd</a:t>
            </a:r>
            <a:r>
              <a:rPr lang="en-US" dirty="0"/>
              <a:t> , 3</a:t>
            </a:r>
            <a:r>
              <a:rPr lang="en-US" baseline="30000" dirty="0"/>
              <a:t>rd</a:t>
            </a:r>
            <a:r>
              <a:rPr lang="en-US" dirty="0"/>
              <a:t> and 4</a:t>
            </a:r>
            <a:r>
              <a:rPr lang="en-US" baseline="30000" dirty="0"/>
              <a:t>th</a:t>
            </a:r>
            <a:r>
              <a:rPr lang="en-US" dirty="0"/>
              <a:t> generation programming languages</a:t>
            </a:r>
          </a:p>
          <a:p>
            <a:endParaRPr lang="en-US" dirty="0" smtClean="0"/>
          </a:p>
          <a:p>
            <a:r>
              <a:rPr lang="en-US" dirty="0" smtClean="0"/>
              <a:t>List down 1</a:t>
            </a:r>
            <a:r>
              <a:rPr lang="en-US" baseline="30000" dirty="0" smtClean="0"/>
              <a:t>st</a:t>
            </a:r>
            <a:r>
              <a:rPr lang="en-US" dirty="0" smtClean="0"/>
              <a:t> , 2</a:t>
            </a:r>
            <a:r>
              <a:rPr lang="en-US" baseline="30000" dirty="0" smtClean="0"/>
              <a:t>nd</a:t>
            </a:r>
            <a:r>
              <a:rPr lang="en-US" dirty="0" smtClean="0"/>
              <a:t> , 3</a:t>
            </a:r>
            <a:r>
              <a:rPr lang="en-US" baseline="30000" dirty="0" smtClean="0"/>
              <a:t>rd</a:t>
            </a:r>
            <a:r>
              <a:rPr lang="en-US" dirty="0" smtClean="0"/>
              <a:t> and 4</a:t>
            </a:r>
            <a:r>
              <a:rPr lang="en-US" baseline="30000" dirty="0" smtClean="0"/>
              <a:t>th</a:t>
            </a:r>
            <a:r>
              <a:rPr lang="en-US" dirty="0" smtClean="0"/>
              <a:t> generation</a:t>
            </a:r>
            <a:r>
              <a:rPr lang="en-US" dirty="0"/>
              <a:t> </a:t>
            </a:r>
            <a:r>
              <a:rPr lang="en-US" dirty="0" smtClean="0"/>
              <a:t>programming languages</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15676626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Any Question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lgn="ctr">
              <a:buNone/>
            </a:pPr>
            <a:endParaRPr lang="en-US" sz="4400" dirty="0" smtClean="0"/>
          </a:p>
          <a:p>
            <a:pPr marL="0" indent="0" algn="ctr">
              <a:buNone/>
            </a:pPr>
            <a:endParaRPr lang="en-US" sz="4400" dirty="0"/>
          </a:p>
          <a:p>
            <a:pPr marL="0" indent="0" algn="ctr">
              <a:buNone/>
            </a:pPr>
            <a:r>
              <a:rPr lang="en-US" sz="4400" dirty="0" smtClean="0"/>
              <a:t>THANK YOU </a:t>
            </a:r>
            <a:r>
              <a:rPr lang="en-US" sz="4400" dirty="0" smtClean="0">
                <a:sym typeface="Wingdings" panose="05000000000000000000" pitchFamily="2" charset="2"/>
              </a:rPr>
              <a:t> </a:t>
            </a:r>
            <a:endParaRPr lang="en-US" sz="4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3696491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2923"/>
            <a:ext cx="10515600" cy="691165"/>
          </a:xfrm>
          <a:solidFill>
            <a:schemeClr val="accent2">
              <a:lumMod val="20000"/>
              <a:lumOff val="80000"/>
            </a:schemeClr>
          </a:solidFill>
        </p:spPr>
        <p:txBody>
          <a:bodyPr>
            <a:noAutofit/>
          </a:bodyPr>
          <a:lstStyle/>
          <a:p>
            <a:pPr algn="ctr"/>
            <a:r>
              <a:rPr lang="en-US" sz="5400" b="1" dirty="0" smtClean="0"/>
              <a:t>Course Contents- </a:t>
            </a:r>
            <a:r>
              <a:rPr lang="en-US" sz="5400" b="1" u="sng" dirty="0" smtClean="0"/>
              <a:t>Week04</a:t>
            </a:r>
            <a:endParaRPr lang="en-US" sz="5400" b="1" u="sng" dirty="0"/>
          </a:p>
        </p:txBody>
      </p:sp>
      <p:sp>
        <p:nvSpPr>
          <p:cNvPr id="3" name="Content Placeholder 2"/>
          <p:cNvSpPr>
            <a:spLocks noGrp="1"/>
          </p:cNvSpPr>
          <p:nvPr>
            <p:ph idx="1"/>
          </p:nvPr>
        </p:nvSpPr>
        <p:spPr>
          <a:xfrm>
            <a:off x="838200" y="1182414"/>
            <a:ext cx="10515600" cy="5360276"/>
          </a:xfrm>
        </p:spPr>
        <p:txBody>
          <a:bodyPr>
            <a:normAutofit/>
          </a:bodyPr>
          <a:lstStyle/>
          <a:p>
            <a:pPr algn="just"/>
            <a:r>
              <a:rPr lang="en-US" dirty="0" smtClean="0"/>
              <a:t>Touch the advanced concept of OOP which is called Design pattern. </a:t>
            </a:r>
          </a:p>
          <a:p>
            <a:pPr algn="just"/>
            <a:r>
              <a:rPr lang="en-US" dirty="0" smtClean="0"/>
              <a:t>In software engineering, a design pattern is a general repeatable solution to a commonly occurring problem in software design. </a:t>
            </a:r>
          </a:p>
          <a:p>
            <a:pPr lvl="0"/>
            <a:r>
              <a:rPr lang="en-US" b="1" dirty="0" smtClean="0"/>
              <a:t>Design </a:t>
            </a:r>
            <a:r>
              <a:rPr lang="en-US" b="1" dirty="0"/>
              <a:t>Patterns</a:t>
            </a:r>
            <a:endParaRPr lang="en-US" sz="2400" dirty="0"/>
          </a:p>
          <a:p>
            <a:pPr lvl="1"/>
            <a:r>
              <a:rPr lang="en-US" dirty="0"/>
              <a:t>What is Design Pattern</a:t>
            </a:r>
            <a:endParaRPr lang="en-US" sz="2000" dirty="0"/>
          </a:p>
          <a:p>
            <a:pPr lvl="1"/>
            <a:r>
              <a:rPr lang="en-US" dirty="0"/>
              <a:t>Singleton Design Pattern</a:t>
            </a:r>
            <a:endParaRPr lang="en-US" sz="2000" dirty="0"/>
          </a:p>
          <a:p>
            <a:pPr lvl="1"/>
            <a:r>
              <a:rPr lang="en-US" dirty="0"/>
              <a:t>Adaptor Design Pattern</a:t>
            </a:r>
            <a:endParaRPr lang="en-US" sz="2000" dirty="0"/>
          </a:p>
          <a:p>
            <a:pPr lvl="1"/>
            <a:r>
              <a:rPr lang="en-US" dirty="0"/>
              <a:t>Chain Of Responsibility</a:t>
            </a:r>
            <a:endParaRPr lang="en-US" sz="2000" dirty="0"/>
          </a:p>
          <a:p>
            <a:pPr lvl="1"/>
            <a:r>
              <a:rPr lang="en-US" dirty="0"/>
              <a:t>Lab</a:t>
            </a:r>
            <a:endParaRPr lang="en-US" sz="2000" dirty="0"/>
          </a:p>
          <a:p>
            <a:pPr algn="just"/>
            <a:endParaRPr lang="en-US" sz="2000"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35792259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2923"/>
            <a:ext cx="10515600" cy="691165"/>
          </a:xfrm>
          <a:solidFill>
            <a:schemeClr val="accent2">
              <a:lumMod val="20000"/>
              <a:lumOff val="80000"/>
            </a:schemeClr>
          </a:solidFill>
        </p:spPr>
        <p:txBody>
          <a:bodyPr>
            <a:noAutofit/>
          </a:bodyPr>
          <a:lstStyle/>
          <a:p>
            <a:pPr algn="ctr"/>
            <a:r>
              <a:rPr lang="en-US" sz="5400" b="1" dirty="0" smtClean="0"/>
              <a:t>Course Contents- </a:t>
            </a:r>
            <a:r>
              <a:rPr lang="en-US" sz="5400" b="1" u="sng" dirty="0" smtClean="0"/>
              <a:t>Week05</a:t>
            </a:r>
            <a:endParaRPr lang="en-US" sz="5400" b="1" u="sng" dirty="0"/>
          </a:p>
        </p:txBody>
      </p:sp>
      <p:sp>
        <p:nvSpPr>
          <p:cNvPr id="3" name="Content Placeholder 2"/>
          <p:cNvSpPr>
            <a:spLocks noGrp="1"/>
          </p:cNvSpPr>
          <p:nvPr>
            <p:ph idx="1"/>
          </p:nvPr>
        </p:nvSpPr>
        <p:spPr>
          <a:xfrm>
            <a:off x="838200" y="1182414"/>
            <a:ext cx="10515600" cy="5360276"/>
          </a:xfrm>
        </p:spPr>
        <p:txBody>
          <a:bodyPr>
            <a:normAutofit/>
          </a:bodyPr>
          <a:lstStyle/>
          <a:p>
            <a:pPr algn="just"/>
            <a:r>
              <a:rPr lang="en-US" dirty="0" smtClean="0"/>
              <a:t>we </a:t>
            </a:r>
            <a:r>
              <a:rPr lang="en-US" dirty="0"/>
              <a:t>will cover some data structures which are already programmed in Java Collection, and last we will see how to debug our program in order to catch the bug on a specific line. </a:t>
            </a:r>
            <a:endParaRPr lang="en-US" dirty="0" smtClean="0"/>
          </a:p>
          <a:p>
            <a:pPr lvl="0"/>
            <a:r>
              <a:rPr lang="en-US" b="1" dirty="0"/>
              <a:t>Java Collections</a:t>
            </a:r>
            <a:endParaRPr lang="en-US" sz="2400" dirty="0"/>
          </a:p>
          <a:p>
            <a:pPr lvl="1"/>
            <a:r>
              <a:rPr lang="en-US" dirty="0"/>
              <a:t>Array List </a:t>
            </a:r>
            <a:endParaRPr lang="en-US" sz="2000" dirty="0"/>
          </a:p>
          <a:p>
            <a:pPr lvl="1"/>
            <a:r>
              <a:rPr lang="en-US" dirty="0"/>
              <a:t>Link List</a:t>
            </a:r>
            <a:endParaRPr lang="en-US" sz="2000" dirty="0"/>
          </a:p>
          <a:p>
            <a:pPr lvl="1"/>
            <a:r>
              <a:rPr lang="en-US" dirty="0"/>
              <a:t>Set</a:t>
            </a:r>
            <a:endParaRPr lang="en-US" sz="2000" dirty="0"/>
          </a:p>
          <a:p>
            <a:pPr lvl="1"/>
            <a:r>
              <a:rPr lang="en-US" dirty="0"/>
              <a:t>Queue</a:t>
            </a:r>
            <a:endParaRPr lang="en-US" sz="2000" dirty="0"/>
          </a:p>
          <a:p>
            <a:pPr lvl="1"/>
            <a:r>
              <a:rPr lang="en-US" dirty="0"/>
              <a:t>Stack</a:t>
            </a:r>
            <a:endParaRPr lang="en-US" sz="2000" dirty="0"/>
          </a:p>
          <a:p>
            <a:pPr lvl="1"/>
            <a:r>
              <a:rPr lang="en-US" dirty="0"/>
              <a:t>Map</a:t>
            </a:r>
            <a:endParaRPr lang="en-US" sz="2000" dirty="0"/>
          </a:p>
          <a:p>
            <a:pPr lvl="1"/>
            <a:r>
              <a:rPr lang="en-US" dirty="0"/>
              <a:t>Lab</a:t>
            </a:r>
            <a:endParaRPr lang="en-US" sz="2000" dirty="0"/>
          </a:p>
          <a:p>
            <a:endParaRPr lang="en-US" sz="2400"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15386724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8635"/>
            <a:ext cx="10515600" cy="691165"/>
          </a:xfrm>
          <a:solidFill>
            <a:schemeClr val="accent2">
              <a:lumMod val="20000"/>
              <a:lumOff val="80000"/>
            </a:schemeClr>
          </a:solidFill>
        </p:spPr>
        <p:txBody>
          <a:bodyPr>
            <a:noAutofit/>
          </a:bodyPr>
          <a:lstStyle/>
          <a:p>
            <a:pPr algn="ctr"/>
            <a:r>
              <a:rPr lang="en-US" sz="5400" b="1" dirty="0" smtClean="0"/>
              <a:t>Course Contents- </a:t>
            </a:r>
            <a:r>
              <a:rPr lang="en-US" sz="5400" b="1" u="sng" dirty="0" smtClean="0"/>
              <a:t>Week06</a:t>
            </a:r>
            <a:endParaRPr lang="en-US" sz="5400" b="1" u="sng" dirty="0"/>
          </a:p>
        </p:txBody>
      </p:sp>
      <p:sp>
        <p:nvSpPr>
          <p:cNvPr id="3" name="Content Placeholder 2"/>
          <p:cNvSpPr>
            <a:spLocks noGrp="1"/>
          </p:cNvSpPr>
          <p:nvPr>
            <p:ph idx="1"/>
          </p:nvPr>
        </p:nvSpPr>
        <p:spPr>
          <a:xfrm>
            <a:off x="838200" y="1182414"/>
            <a:ext cx="10515600" cy="5360276"/>
          </a:xfrm>
        </p:spPr>
        <p:txBody>
          <a:bodyPr>
            <a:normAutofit/>
          </a:bodyPr>
          <a:lstStyle/>
          <a:p>
            <a:pPr algn="just"/>
            <a:r>
              <a:rPr lang="en-US" dirty="0" smtClean="0"/>
              <a:t>To learn </a:t>
            </a:r>
            <a:r>
              <a:rPr lang="en-US" dirty="0"/>
              <a:t>what is Multithreading and how it works in java. </a:t>
            </a:r>
            <a:endParaRPr lang="en-US" dirty="0" smtClean="0"/>
          </a:p>
          <a:p>
            <a:pPr algn="just"/>
            <a:r>
              <a:rPr lang="en-US" dirty="0" smtClean="0"/>
              <a:t>We </a:t>
            </a:r>
            <a:r>
              <a:rPr lang="en-US" dirty="0"/>
              <a:t>will also cover the network programming by making a Chat Application. </a:t>
            </a:r>
          </a:p>
          <a:p>
            <a:pPr algn="just"/>
            <a:endParaRPr lang="en-US" b="1" dirty="0" smtClean="0"/>
          </a:p>
          <a:p>
            <a:pPr algn="just"/>
            <a:r>
              <a:rPr lang="en-US" b="1" dirty="0" smtClean="0"/>
              <a:t>Java </a:t>
            </a:r>
            <a:r>
              <a:rPr lang="en-US" b="1" dirty="0"/>
              <a:t>Sockets and  Threads</a:t>
            </a:r>
            <a:endParaRPr lang="en-US" sz="2400" dirty="0"/>
          </a:p>
          <a:p>
            <a:pPr lvl="1"/>
            <a:r>
              <a:rPr lang="en-US" dirty="0"/>
              <a:t>Multithreading</a:t>
            </a:r>
            <a:endParaRPr lang="en-US" sz="2000" dirty="0"/>
          </a:p>
          <a:p>
            <a:pPr lvl="1"/>
            <a:r>
              <a:rPr lang="en-US" dirty="0"/>
              <a:t>Java Socket with Chat App</a:t>
            </a:r>
            <a:endParaRPr lang="en-US" sz="2000" dirty="0"/>
          </a:p>
          <a:p>
            <a:pPr lvl="1"/>
            <a:r>
              <a:rPr lang="en-US" dirty="0"/>
              <a:t>Lab</a:t>
            </a:r>
            <a:endParaRPr lang="en-US" sz="2000"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42275465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488" y="128635"/>
            <a:ext cx="10515600" cy="691165"/>
          </a:xfrm>
          <a:solidFill>
            <a:schemeClr val="accent2">
              <a:lumMod val="20000"/>
              <a:lumOff val="80000"/>
            </a:schemeClr>
          </a:solidFill>
        </p:spPr>
        <p:txBody>
          <a:bodyPr>
            <a:noAutofit/>
          </a:bodyPr>
          <a:lstStyle/>
          <a:p>
            <a:pPr algn="ctr"/>
            <a:r>
              <a:rPr lang="en-US" sz="5400" b="1" dirty="0" smtClean="0"/>
              <a:t>Course Contents- </a:t>
            </a:r>
            <a:r>
              <a:rPr lang="en-US" sz="5400" b="1" u="sng" dirty="0" smtClean="0"/>
              <a:t>Week07</a:t>
            </a:r>
            <a:endParaRPr lang="en-US" sz="5400" b="1" u="sng" dirty="0"/>
          </a:p>
        </p:txBody>
      </p:sp>
      <p:sp>
        <p:nvSpPr>
          <p:cNvPr id="3" name="Content Placeholder 2"/>
          <p:cNvSpPr>
            <a:spLocks noGrp="1"/>
          </p:cNvSpPr>
          <p:nvPr>
            <p:ph idx="1"/>
          </p:nvPr>
        </p:nvSpPr>
        <p:spPr>
          <a:xfrm>
            <a:off x="838200" y="1182414"/>
            <a:ext cx="10515600" cy="5360276"/>
          </a:xfrm>
        </p:spPr>
        <p:txBody>
          <a:bodyPr>
            <a:normAutofit/>
          </a:bodyPr>
          <a:lstStyle/>
          <a:p>
            <a:pPr lvl="0"/>
            <a:r>
              <a:rPr lang="en-US" dirty="0" smtClean="0"/>
              <a:t>Exploring Java I/O File to read and write Text Files</a:t>
            </a:r>
          </a:p>
          <a:p>
            <a:pPr lvl="0"/>
            <a:endParaRPr lang="en-US" b="1" dirty="0" smtClean="0"/>
          </a:p>
          <a:p>
            <a:pPr lvl="0"/>
            <a:r>
              <a:rPr lang="en-US" b="1" dirty="0" smtClean="0"/>
              <a:t>File </a:t>
            </a:r>
            <a:r>
              <a:rPr lang="en-US" b="1" dirty="0"/>
              <a:t>handling</a:t>
            </a:r>
            <a:endParaRPr lang="en-US" sz="2400" dirty="0"/>
          </a:p>
          <a:p>
            <a:pPr lvl="1"/>
            <a:r>
              <a:rPr lang="en-US" dirty="0"/>
              <a:t>Write File</a:t>
            </a:r>
            <a:endParaRPr lang="en-US" sz="2000" dirty="0"/>
          </a:p>
          <a:p>
            <a:pPr lvl="1"/>
            <a:r>
              <a:rPr lang="en-US" dirty="0"/>
              <a:t>Read File</a:t>
            </a:r>
            <a:endParaRPr lang="en-US" sz="2000" dirty="0"/>
          </a:p>
          <a:p>
            <a:pPr lvl="1"/>
            <a:r>
              <a:rPr lang="en-US" dirty="0"/>
              <a:t>Map file data with Object Class</a:t>
            </a:r>
            <a:endParaRPr lang="en-US" sz="2000" dirty="0"/>
          </a:p>
          <a:p>
            <a:pPr lvl="1"/>
            <a:r>
              <a:rPr lang="en-US" dirty="0"/>
              <a:t>Lab</a:t>
            </a:r>
            <a:endParaRPr lang="en-US" sz="2000" dirty="0"/>
          </a:p>
        </p:txBody>
      </p:sp>
      <p:pic>
        <p:nvPicPr>
          <p:cNvPr id="4" name="Picture 3"/>
          <p:cNvPicPr>
            <a:picLocks noChangeAspect="1"/>
          </p:cNvPicPr>
          <p:nvPr/>
        </p:nvPicPr>
        <p:blipFill rotWithShape="1">
          <a:blip r:embed="rId2"/>
          <a:srcRect l="11575" r="9166" b="5311"/>
          <a:stretch/>
        </p:blipFill>
        <p:spPr>
          <a:xfrm>
            <a:off x="0" y="0"/>
            <a:ext cx="2317531" cy="819800"/>
          </a:xfrm>
          <a:prstGeom prst="rect">
            <a:avLst/>
          </a:prstGeom>
          <a:solidFill>
            <a:schemeClr val="accent2"/>
          </a:solidFill>
        </p:spPr>
      </p:pic>
      <p:pic>
        <p:nvPicPr>
          <p:cNvPr id="5" name="Picture 4"/>
          <p:cNvPicPr>
            <a:picLocks noChangeAspect="1"/>
          </p:cNvPicPr>
          <p:nvPr/>
        </p:nvPicPr>
        <p:blipFill rotWithShape="1">
          <a:blip r:embed="rId3"/>
          <a:srcRect l="15159" t="32097" r="14053" b="28346"/>
          <a:stretch/>
        </p:blipFill>
        <p:spPr>
          <a:xfrm>
            <a:off x="10011112" y="-15769"/>
            <a:ext cx="2144111" cy="8355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285" y="5273899"/>
            <a:ext cx="2794715" cy="1584101"/>
          </a:xfrm>
          <a:prstGeom prst="rect">
            <a:avLst/>
          </a:prstGeom>
        </p:spPr>
      </p:pic>
    </p:spTree>
    <p:extLst>
      <p:ext uri="{BB962C8B-B14F-4D97-AF65-F5344CB8AC3E}">
        <p14:creationId xmlns:p14="http://schemas.microsoft.com/office/powerpoint/2010/main" val="6815504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1686</Words>
  <Application>Microsoft Office PowerPoint</Application>
  <PresentationFormat>Widescreen</PresentationFormat>
  <Paragraphs>330</Paragraphs>
  <Slides>57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Calibri Light</vt:lpstr>
      <vt:lpstr>Times New Roman</vt:lpstr>
      <vt:lpstr>Wingdings</vt:lpstr>
      <vt:lpstr>Office Theme</vt:lpstr>
      <vt:lpstr>Java with Spring   Week 01-A</vt:lpstr>
      <vt:lpstr>Java With Spring</vt:lpstr>
      <vt:lpstr>Course Contents- Week01</vt:lpstr>
      <vt:lpstr>Course Contents- Week02</vt:lpstr>
      <vt:lpstr>Course Contents- Week03</vt:lpstr>
      <vt:lpstr>Course Contents- Week04</vt:lpstr>
      <vt:lpstr>Course Contents- Week05</vt:lpstr>
      <vt:lpstr>Course Contents- Week06</vt:lpstr>
      <vt:lpstr>Course Contents- Week07</vt:lpstr>
      <vt:lpstr>Course Contents- Week08</vt:lpstr>
      <vt:lpstr>Course Contents- Week09</vt:lpstr>
      <vt:lpstr>Course Contents- Week10</vt:lpstr>
      <vt:lpstr>Course Contents- Week11</vt:lpstr>
      <vt:lpstr>Course Contents- Week12</vt:lpstr>
      <vt:lpstr>Course Contents- Week13</vt:lpstr>
      <vt:lpstr>Course Contents- Week14</vt:lpstr>
      <vt:lpstr>Course Contents- Week15</vt:lpstr>
      <vt:lpstr>Course Contents- Week16</vt:lpstr>
      <vt:lpstr>Course Contents- Week17</vt:lpstr>
      <vt:lpstr>Learning Outcomes</vt:lpstr>
      <vt:lpstr>Recommended Books</vt:lpstr>
      <vt:lpstr>Online Sources</vt:lpstr>
      <vt:lpstr>Java - IDE</vt:lpstr>
      <vt:lpstr>Learning Outcomes</vt:lpstr>
      <vt:lpstr>Course Contents- Week01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Question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JDK</dc:title>
  <dc:creator>Microsoft account</dc:creator>
  <cp:lastModifiedBy>dell</cp:lastModifiedBy>
  <cp:revision>75</cp:revision>
  <dcterms:created xsi:type="dcterms:W3CDTF">2022-06-12T09:36:38Z</dcterms:created>
  <dcterms:modified xsi:type="dcterms:W3CDTF">2022-06-19T06:56:45Z</dcterms:modified>
</cp:coreProperties>
</file>